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40" r:id="rId1"/>
    <p:sldMasterId id="2147483852" r:id="rId2"/>
    <p:sldMasterId id="2147483864" r:id="rId3"/>
    <p:sldMasterId id="2147483884" r:id="rId4"/>
    <p:sldMasterId id="2147483896" r:id="rId5"/>
  </p:sldMasterIdLst>
  <p:notesMasterIdLst>
    <p:notesMasterId r:id="rId18"/>
  </p:notesMasterIdLst>
  <p:handoutMasterIdLst>
    <p:handoutMasterId r:id="rId19"/>
  </p:handoutMasterIdLst>
  <p:sldIdLst>
    <p:sldId id="303" r:id="rId6"/>
    <p:sldId id="505" r:id="rId7"/>
    <p:sldId id="509" r:id="rId8"/>
    <p:sldId id="510" r:id="rId9"/>
    <p:sldId id="508" r:id="rId10"/>
    <p:sldId id="473" r:id="rId11"/>
    <p:sldId id="513" r:id="rId12"/>
    <p:sldId id="515" r:id="rId13"/>
    <p:sldId id="516" r:id="rId14"/>
    <p:sldId id="517" r:id="rId15"/>
    <p:sldId id="461" r:id="rId16"/>
    <p:sldId id="518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9E1F2"/>
    <a:srgbClr val="FFF2CC"/>
    <a:srgbClr val="577ECB"/>
    <a:srgbClr val="44639B"/>
    <a:srgbClr val="0C5749"/>
    <a:srgbClr val="8FA875"/>
    <a:srgbClr val="398858"/>
    <a:srgbClr val="317B4A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5315" autoAdjust="0"/>
  </p:normalViewPr>
  <p:slideViewPr>
    <p:cSldViewPr snapToGrid="0">
      <p:cViewPr varScale="1">
        <p:scale>
          <a:sx n="74" d="100"/>
          <a:sy n="74" d="100"/>
        </p:scale>
        <p:origin x="12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8D8DE-84C4-4A36-9343-5D6277CA8A8F}" type="datetimeFigureOut">
              <a:rPr lang="pt-BR" smtClean="0"/>
              <a:t>26/11/2018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73040-83F2-4253-9F22-82E12F7951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69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59A58-5C1A-450A-9CDD-F7E3947CD85D}" type="datetimeFigureOut">
              <a:rPr lang="pt-BR" smtClean="0"/>
              <a:t>26/11/2018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B6D7E-B65F-48B4-84D8-A00D75206E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5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65C-654B-4D4C-935C-0F046519C297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2471-6649-42CD-9DBE-F32380704B1F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E6BE-2DF3-4C84-9556-D3CA0DEC5373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0FE0B0B-5FD3-4EB0-BBAB-5B00E06498D8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82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4363-BD8C-4B6E-BD4E-0999584E0B49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31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2F5B-6B91-45D2-93B4-1783A0F47D70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919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D72-F74C-4C6B-AC34-15F9C1FC3CD2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2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2DCA-91C6-470D-BA67-60FD31B4EF50}" type="datetime1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8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2C1B-8581-4726-BFBE-72FBBD970656}" type="datetime1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34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7F5-14EF-4D8E-8F03-84120777C174}" type="datetime1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09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AEDF-47F4-4907-A2E7-E91E10524F49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8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" y="77217"/>
            <a:ext cx="7778494" cy="238925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7761-8D71-444A-8314-76E7FA233FCD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-1"/>
            <a:ext cx="381000" cy="37147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811573"/>
            <a:ext cx="4342116" cy="784573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1227" y="4811573"/>
            <a:ext cx="2400300" cy="784573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AA01-C291-47AB-829B-99618D50B83C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03121" y="474666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547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1F6E-62ED-40F7-A5DB-E6C006CD2158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1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4A9D-9707-47F8-93C5-BB0E09959BD8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506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6665C-654B-4D4C-935C-0F046519C297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65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68" y="132549"/>
            <a:ext cx="8532732" cy="66782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67761-8D71-444A-8314-76E7FA233FC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0545" y="0"/>
            <a:ext cx="623455" cy="90412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5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278ABE-4B19-4752-A075-03633E61A308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18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006867"/>
            <a:ext cx="3886200" cy="5173271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06867"/>
            <a:ext cx="3886200" cy="517327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1D4058-D991-4D80-BEAF-7418D48F1A53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64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039" y="1034579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39" y="1860279"/>
            <a:ext cx="3867150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344" y="1034579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344" y="1860279"/>
            <a:ext cx="3886201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9B05A7-26B6-40C1-BC5B-D1502A73E29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7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44963-0957-4FA5-855D-19D2E532F90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>
                <a:latin typeface="Arial Narrow" panose="020B06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766844" y="-175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44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65174-DD6C-4410-8121-5E7B72F36E6C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083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8ABE-4B19-4752-A075-03633E61A308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D38EDA-5C27-4E97-AADE-147D6E8538B9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328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2998C-55FA-44F9-8B79-2156BC4EC0BA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050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0D2471-6649-42CD-9DBE-F32380704B1F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790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CE6BE-2DF3-4C84-9556-D3CA0DEC5373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4556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6665C-654B-4D4C-935C-0F046519C297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480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68" y="132549"/>
            <a:ext cx="8532732" cy="66782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67761-8D71-444A-8314-76E7FA233FC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0545" y="0"/>
            <a:ext cx="623455" cy="90412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278ABE-4B19-4752-A075-03633E61A308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315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006867"/>
            <a:ext cx="3886200" cy="5173271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06867"/>
            <a:ext cx="3886200" cy="517327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1D4058-D991-4D80-BEAF-7418D48F1A53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048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039" y="1034579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39" y="1860279"/>
            <a:ext cx="3867150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344" y="1034579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344" y="1860279"/>
            <a:ext cx="3886201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9B05A7-26B6-40C1-BC5B-D1502A73E29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44963-0957-4FA5-855D-19D2E532F90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>
                <a:latin typeface="Arial Narrow" panose="020B06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766844" y="-175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621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006867"/>
            <a:ext cx="3886200" cy="5173271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06867"/>
            <a:ext cx="3886200" cy="517327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4058-D991-4D80-BEAF-7418D48F1A53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65174-DD6C-4410-8121-5E7B72F36E6C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85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D38EDA-5C27-4E97-AADE-147D6E8538B9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651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2998C-55FA-44F9-8B79-2156BC4EC0BA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2945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0D2471-6649-42CD-9DBE-F32380704B1F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6054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CE6BE-2DF3-4C84-9556-D3CA0DEC5373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3536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6665C-654B-4D4C-935C-0F046519C297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923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68" y="132549"/>
            <a:ext cx="8532732" cy="66782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67761-8D71-444A-8314-76E7FA233FC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0545" y="0"/>
            <a:ext cx="623455" cy="90412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78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278ABE-4B19-4752-A075-03633E61A308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29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006867"/>
            <a:ext cx="3886200" cy="5173271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06867"/>
            <a:ext cx="3886200" cy="517327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1D4058-D991-4D80-BEAF-7418D48F1A53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98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039" y="1034579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39" y="1860279"/>
            <a:ext cx="3867150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344" y="1034579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344" y="1860279"/>
            <a:ext cx="3886201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9B05A7-26B6-40C1-BC5B-D1502A73E29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7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039" y="1034579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39" y="1860279"/>
            <a:ext cx="3867150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344" y="1034579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344" y="1860279"/>
            <a:ext cx="3886201" cy="43247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05A7-26B6-40C1-BC5B-D1502A73E29D}" type="datetime1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44963-0957-4FA5-855D-19D2E532F90D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>
                <a:latin typeface="Arial Narrow" panose="020B06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766844" y="-175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72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65174-DD6C-4410-8121-5E7B72F36E6C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64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D38EDA-5C27-4E97-AADE-147D6E8538B9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7534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2998C-55FA-44F9-8B79-2156BC4EC0BA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0115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0D2471-6649-42CD-9DBE-F32380704B1F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638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CE6BE-2DF3-4C84-9556-D3CA0DEC5373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90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963-0957-4FA5-855D-19D2E532F90D}" type="datetime1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>
                <a:latin typeface="Arial Narrow" panose="020B06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766844" y="-175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5174-DD6C-4410-8121-5E7B72F36E6C}" type="datetime1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8EDA-5C27-4E97-AADE-147D6E8538B9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998C-55FA-44F9-8B79-2156BC4EC0BA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9373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08000"/>
            <a:ext cx="8215745" cy="5656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F45D7B-A548-4C74-9A98-105AD424DEBA}" type="datetime1">
              <a:rPr lang="en-US" smtClean="0"/>
              <a:t>11/26/2018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844" y="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0" y="0"/>
            <a:ext cx="8766844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2545"/>
            <a:ext cx="7939043" cy="283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8513" y="73830"/>
            <a:ext cx="589541" cy="2526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293179-AC94-4EC4-A5B5-27A7367DA66F}" type="datetime1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08000"/>
            <a:ext cx="8215745" cy="5656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F45D7B-A548-4C74-9A98-105AD424DEBA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844" y="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0" y="0"/>
            <a:ext cx="8766844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2545"/>
            <a:ext cx="8321040" cy="283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7389" y="43392"/>
            <a:ext cx="213922" cy="28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08000"/>
            <a:ext cx="8215745" cy="5656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F45D7B-A548-4C74-9A98-105AD424DEBA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844" y="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0" y="0"/>
            <a:ext cx="8766844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2545"/>
            <a:ext cx="8321040" cy="283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7389" y="43392"/>
            <a:ext cx="213922" cy="28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4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08000"/>
            <a:ext cx="8215745" cy="5656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F45D7B-A548-4C74-9A98-105AD424DEBA}" type="datetime1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11/26/2018</a:t>
            </a:fld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844" y="0"/>
            <a:ext cx="377156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rgbClr val="7030A0"/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0" y="0"/>
            <a:ext cx="8766844" cy="372533"/>
          </a:xfrm>
          <a:prstGeom prst="rect">
            <a:avLst/>
          </a:prstGeom>
          <a:pattFill prst="dkUpDiag">
            <a:fgClr>
              <a:srgbClr val="002060"/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2545"/>
            <a:ext cx="8321040" cy="283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7389" y="43392"/>
            <a:ext cx="213922" cy="28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7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0"/>
            <a:ext cx="9144000" cy="685800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" y="2323672"/>
            <a:ext cx="9143999" cy="1107996"/>
          </a:xfrm>
          <a:prstGeom prst="rect">
            <a:avLst/>
          </a:prstGeom>
          <a:pattFill prst="dkUpDiag">
            <a:fgClr>
              <a:srgbClr val="0C5749"/>
            </a:fgClr>
            <a:bgClr>
              <a:srgbClr val="002060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pPr marL="363538" algn="ctr"/>
            <a:r>
              <a:rPr lang="pt-B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Comissão de Modelos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3446142"/>
            <a:ext cx="9144002" cy="523091"/>
          </a:xfrm>
          <a:prstGeom prst="rect">
            <a:avLst/>
          </a:prstGeom>
          <a:solidFill>
            <a:srgbClr val="0C574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Relato da Comissão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44097" y="6080407"/>
            <a:ext cx="845580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algn="ctr"/>
            <a:r>
              <a:rPr lang="pt-BR" sz="1400" dirty="0">
                <a:solidFill>
                  <a:schemeClr val="bg1"/>
                </a:solidFill>
                <a:latin typeface="Caladea" panose="02040503050406030204" pitchFamily="18" charset="0"/>
              </a:rPr>
              <a:t>Apresentado em </a:t>
            </a:r>
            <a:r>
              <a:rPr lang="pt-BR" sz="1400" dirty="0" smtClean="0">
                <a:solidFill>
                  <a:schemeClr val="bg1"/>
                </a:solidFill>
                <a:latin typeface="Caladea" panose="02040503050406030204" pitchFamily="18" charset="0"/>
              </a:rPr>
              <a:t>21 </a:t>
            </a:r>
            <a:r>
              <a:rPr lang="pt-BR" sz="1400" dirty="0">
                <a:solidFill>
                  <a:schemeClr val="bg1"/>
                </a:solidFill>
                <a:latin typeface="Caladea" panose="02040503050406030204" pitchFamily="18" charset="0"/>
              </a:rPr>
              <a:t>de </a:t>
            </a:r>
            <a:r>
              <a:rPr lang="pt-BR" sz="1400" dirty="0" smtClean="0">
                <a:solidFill>
                  <a:schemeClr val="bg1"/>
                </a:solidFill>
                <a:latin typeface="Caladea" panose="02040503050406030204" pitchFamily="18" charset="0"/>
              </a:rPr>
              <a:t>novembro </a:t>
            </a:r>
            <a:r>
              <a:rPr lang="pt-BR" sz="1400" dirty="0">
                <a:solidFill>
                  <a:schemeClr val="bg1"/>
                </a:solidFill>
                <a:latin typeface="Caladea" panose="02040503050406030204" pitchFamily="18" charset="0"/>
              </a:rPr>
              <a:t>de 2018, na </a:t>
            </a:r>
            <a:r>
              <a:rPr lang="pt-BR" sz="1400" dirty="0" smtClean="0">
                <a:solidFill>
                  <a:schemeClr val="bg1"/>
                </a:solidFill>
                <a:latin typeface="Caladea" panose="02040503050406030204" pitchFamily="18" charset="0"/>
              </a:rPr>
              <a:t>Universidade Federal de Ciências da Saúde de Porto Alegre, Porto Alegre/RS</a:t>
            </a:r>
            <a:endParaRPr lang="pt-BR" sz="1100" dirty="0" smtClean="0">
              <a:solidFill>
                <a:schemeClr val="bg1"/>
              </a:solidFill>
              <a:latin typeface="Caladea" panose="020405030504060302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4030" y="384353"/>
            <a:ext cx="1540149" cy="66006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5228110" y="1212844"/>
            <a:ext cx="3511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Poty Rodrigues de Lucena – </a:t>
            </a: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UFOB</a:t>
            </a:r>
          </a:p>
          <a:p>
            <a:pPr algn="ctr" fontAlgn="b"/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Coordenador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274320" y="669409"/>
            <a:ext cx="3230880" cy="5173271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30 Out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da Comissão de Modelos do </a:t>
            </a:r>
            <a:r>
              <a:rPr lang="pt-BR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Forplad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  <a:p>
            <a:pPr lvl="1">
              <a:lnSpc>
                <a:spcPct val="130000"/>
              </a:lnSpc>
            </a:pP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Universidade de Brasília (UNB) e Ministério da Educação: Encaminhamentos da Matriz OCC 2019: Fornecimento de dados e reunião com o MEC;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fizemos desde o último relato no </a:t>
            </a:r>
            <a:r>
              <a:rPr lang="pt-BR" dirty="0" err="1"/>
              <a:t>Forplad</a:t>
            </a:r>
            <a:r>
              <a:rPr lang="pt-BR" dirty="0"/>
              <a:t> de Campo </a:t>
            </a:r>
            <a:r>
              <a:rPr lang="pt-BR" dirty="0" err="1"/>
              <a:t>Grande-MS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0144" y="715452"/>
            <a:ext cx="5271104" cy="527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2" b="-351"/>
          <a:stretch/>
        </p:blipFill>
        <p:spPr>
          <a:xfrm>
            <a:off x="0" y="372532"/>
            <a:ext cx="9134947" cy="6526207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>
          <a:xfrm>
            <a:off x="0" y="42863"/>
            <a:ext cx="8472488" cy="28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modelos.forplad@gmail.com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" y="2323672"/>
            <a:ext cx="9143999" cy="1107996"/>
          </a:xfrm>
          <a:prstGeom prst="rect">
            <a:avLst/>
          </a:prstGeom>
          <a:pattFill prst="dkUpDiag">
            <a:fgClr>
              <a:srgbClr val="0C5749"/>
            </a:fgClr>
            <a:bgClr>
              <a:srgbClr val="002060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pPr marL="363538" algn="ctr"/>
            <a:r>
              <a:rPr lang="pt-B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Comissão de Modelos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3435256"/>
            <a:ext cx="9144002" cy="523091"/>
          </a:xfrm>
          <a:prstGeom prst="rect">
            <a:avLst/>
          </a:prstGeom>
          <a:solidFill>
            <a:srgbClr val="0C574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Obrigado!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1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2532"/>
            <a:ext cx="9144000" cy="6485467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26125" y="564577"/>
            <a:ext cx="8811046" cy="6162043"/>
          </a:xfrm>
          <a:prstGeom prst="rect">
            <a:avLst/>
          </a:prstGeom>
          <a:solidFill>
            <a:srgbClr val="F2F2F2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marR="0" lvl="0" indent="-158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" name="Espaço Reservado para Conteúdo 14"/>
          <p:cNvSpPr>
            <a:spLocks noGrp="1"/>
          </p:cNvSpPr>
          <p:nvPr>
            <p:ph sz="half" idx="2"/>
          </p:nvPr>
        </p:nvSpPr>
        <p:spPr>
          <a:xfrm>
            <a:off x="245282" y="738830"/>
            <a:ext cx="8521562" cy="598779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26 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jun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Sesu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/Modelos/Andifes - Matriz OCC 2019</a:t>
            </a: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16 Jul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Videoconferência</a:t>
            </a:r>
          </a:p>
          <a:p>
            <a:pPr lvl="1">
              <a:lnSpc>
                <a:spcPct val="130000"/>
              </a:lnSpc>
            </a:pP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Classificação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Padrão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Cursos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Graduação</a:t>
            </a:r>
            <a:endParaRPr lang="en-US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jul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–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Encaminhamento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Nota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Técnica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01/2018</a:t>
            </a:r>
          </a:p>
          <a:p>
            <a:pPr lvl="1">
              <a:lnSpc>
                <a:spcPct val="130000"/>
              </a:lnSpc>
            </a:pPr>
            <a:r>
              <a:rPr lang="pt-BR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Classificação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Cursos no </a:t>
            </a:r>
            <a:r>
              <a:rPr lang="pt-BR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Censup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2017</a:t>
            </a:r>
          </a:p>
          <a:p>
            <a:pPr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24 e 25 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jul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- Reunião </a:t>
            </a:r>
            <a:r>
              <a:rPr lang="pt-BR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Sesu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/Modelos para Ensaio da Matriz 2019</a:t>
            </a:r>
          </a:p>
          <a:p>
            <a:pPr lvl="1">
              <a:lnSpc>
                <a:spcPct val="130000"/>
              </a:lnSpc>
            </a:pP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Refinamento de dados e Processamento preliminar da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Matriz</a:t>
            </a:r>
          </a:p>
          <a:p>
            <a:pPr lvl="1"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Discussão de Propostas e Cenários de Distribuição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 Matriz 2019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26 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jul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- Apresentação na Reunião da Andifes (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Belém, PA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Matriz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PNAES: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Onde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estamos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?</a:t>
            </a:r>
            <a:endParaRPr lang="pt-BR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02 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Ago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–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Participação em Reunião da Nova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Diretoria da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ANDIFES com o Ministro da Educação. (Brasília, DF)</a:t>
            </a:r>
          </a:p>
          <a:p>
            <a:pPr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03 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Ago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–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técnica CGPO/DIFES/</a:t>
            </a:r>
            <a:r>
              <a:rPr lang="pt-B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Sesu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/MEC: Consolidação dos Dados da Matriz OCC (Brasília, DF)</a:t>
            </a: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14 Ago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Videoconferência</a:t>
            </a:r>
            <a:endParaRPr lang="pt-BR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22 a 31 Ago –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Consolidação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Pré-Limites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Lançados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no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Simec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(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Ação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Nacional)</a:t>
            </a:r>
            <a:endParaRPr lang="pt-BR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17 Set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Workshop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 UFRN sobre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Financiamento das Instituições Federais de Ensino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Superior (Natal, RN)</a:t>
            </a:r>
          </a:p>
          <a:p>
            <a:pPr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19 Set - Seminário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de Planejamento e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Orçamento e reunião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 os Pró-Reitores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 Reitor da UFCA (Juazeiro do Norte, CE)</a:t>
            </a: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04 Out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Videoconferência</a:t>
            </a:r>
          </a:p>
          <a:p>
            <a:pPr lvl="1">
              <a:lnSpc>
                <a:spcPct val="130000"/>
              </a:lnSpc>
            </a:pP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1) Nova Matriz PNAES: Alinhamentos para coleta e fornecimento de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dados; 2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Encaminhamentos da Matriz OCC 2019: Fornecimento de dados e reunião com o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MEC; 3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Calote nas Receitas de Arrecadação: Estratégias de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enfrentamento; 4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Próximas Ações no Exercício 2018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25 Out –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Envio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dados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Acadêmicos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e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Orçamentários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da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Matriz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OCC 2019</a:t>
            </a: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25 Out –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com SPO/MEC de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Planejamento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da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Ação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Solidária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para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Remanejamento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Créditos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Frustração</a:t>
            </a:r>
            <a:endParaRPr lang="en-US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26 Out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Videoconferência</a:t>
            </a:r>
            <a:endParaRPr lang="en-US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30 Out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da Comissão de Modelos do </a:t>
            </a:r>
            <a:r>
              <a:rPr lang="pt-BR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Forplad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endParaRPr lang="pt-BR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lvl="1">
              <a:lnSpc>
                <a:spcPct val="130000"/>
              </a:lnSpc>
            </a:pP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Universidade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de Brasília (UNB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e Ministério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 Educação: Encaminhamentos da Matriz OCC 2019: Fornecimento de dados e reunião com o MEC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;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fizemos desde o último relato no </a:t>
            </a:r>
            <a:r>
              <a:rPr lang="pt-B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Forplad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Campo </a:t>
            </a:r>
            <a:r>
              <a:rPr lang="pt-B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Grande-MS</a:t>
            </a:r>
            <a:endParaRPr lang="pt-B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7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2532"/>
            <a:ext cx="9144000" cy="6485467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modelos da comissão de modelos</a:t>
            </a:r>
            <a:endParaRPr lang="pt-B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72531"/>
            <a:ext cx="5372101" cy="6485467"/>
          </a:xfrm>
          <a:prstGeom prst="rect">
            <a:avLst/>
          </a:prstGeom>
          <a:solidFill>
            <a:schemeClr val="accent5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249410" y="634891"/>
          <a:ext cx="4873279" cy="5960745"/>
        </p:xfrm>
        <a:graphic>
          <a:graphicData uri="http://schemas.openxmlformats.org/drawingml/2006/table">
            <a:tbl>
              <a:tblPr/>
              <a:tblGrid>
                <a:gridCol w="4873279">
                  <a:extLst>
                    <a:ext uri="{9D8B030D-6E8A-4147-A177-3AD203B41FA5}">
                      <a16:colId xmlns:a16="http://schemas.microsoft.com/office/drawing/2014/main" xmlns="" val="16400396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Centro-Oeste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503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Bruno Cesar  Souza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Moraes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- UFMT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8422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Denise </a:t>
                      </a:r>
                      <a:r>
                        <a:rPr lang="pt-BR" sz="1800" b="0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Imbroisi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–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UNB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8167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Dulce Maria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Tristão – UFMS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4483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Nordeste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1809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Camilo </a:t>
                      </a:r>
                      <a:r>
                        <a:rPr lang="pt-BR" sz="18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Allyson</a:t>
                      </a:r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Simões de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Farias – UFCG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8677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Carolina Guimarães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Raposo – UFRPE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1207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Poty Rodrigues de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Lucena – UFOB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90519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Norte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479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Raquel Trindade Borges – UFPA</a:t>
                      </a:r>
                      <a:endParaRPr lang="pt-BR" sz="1800" b="0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3186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Rogério Souza Marinho – </a:t>
                      </a:r>
                      <a:r>
                        <a:rPr lang="pt-BR" sz="1800" b="0" i="0" u="none" strike="noStrike" kern="12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Unifesspa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2236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Silvana </a:t>
                      </a:r>
                      <a:r>
                        <a:rPr lang="pt-BR" sz="1800" b="0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Rossy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– UFRA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9929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Sudeste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8507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Anilton</a:t>
                      </a:r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Salles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Garcia –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UFES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7466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Darizon</a:t>
                      </a:r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Alves de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Andrade – UFU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7151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Jailton</a:t>
                      </a:r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Gonçalves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Francisco – UFF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4379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Tânia</a:t>
                      </a:r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Mara Francisco 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5820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Sul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7995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Hélio </a:t>
                      </a:r>
                      <a:r>
                        <a:rPr lang="pt-BR" sz="1800" b="0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Henkin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– UFRGS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1344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Mozart Tavares Martins 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Filho – FURG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7989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Vilson </a:t>
                      </a:r>
                      <a:r>
                        <a:rPr lang="pt-BR" sz="1800" b="0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Ongaratto</a:t>
                      </a:r>
                      <a:r>
                        <a:rPr lang="pt-BR" sz="18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– UTFPR</a:t>
                      </a:r>
                      <a:endParaRPr lang="pt-BR" sz="1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489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125844" y="1006867"/>
            <a:ext cx="3102777" cy="517327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26 </a:t>
            </a:r>
            <a:r>
              <a:rPr lang="pt-BR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jun</a:t>
            </a: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- Reunião </a:t>
            </a:r>
            <a:r>
              <a:rPr lang="pt-BR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Sesu</a:t>
            </a: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/Modelos/Andifes - Matriz OCC 2019</a:t>
            </a:r>
          </a:p>
          <a:p>
            <a:pPr>
              <a:lnSpc>
                <a:spcPct val="130000"/>
              </a:lnSpc>
            </a:pP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16 Jul - </a:t>
            </a: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Videoconferência</a:t>
            </a:r>
          </a:p>
          <a:p>
            <a:pPr lvl="1">
              <a:lnSpc>
                <a:spcPct val="130000"/>
              </a:lnSpc>
            </a:pPr>
            <a:r>
              <a:rPr lang="en-US" sz="1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Classificação</a:t>
            </a:r>
            <a:r>
              <a:rPr lang="en-US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Padrão</a:t>
            </a:r>
            <a:r>
              <a:rPr lang="en-US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</a:t>
            </a:r>
            <a:r>
              <a:rPr lang="en-US" sz="1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Cursos</a:t>
            </a:r>
            <a:r>
              <a:rPr lang="en-US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</a:t>
            </a:r>
            <a:r>
              <a:rPr lang="en-US" sz="1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Graduação</a:t>
            </a:r>
            <a:endParaRPr lang="en-US" sz="1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 </a:t>
            </a:r>
            <a:r>
              <a:rPr lang="en-US" sz="20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jul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– </a:t>
            </a:r>
            <a:r>
              <a:rPr lang="en-US" sz="20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Encaminhamento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Nota </a:t>
            </a:r>
            <a:r>
              <a:rPr lang="en-US" sz="20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Técnica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01/2018</a:t>
            </a:r>
          </a:p>
          <a:p>
            <a:pPr lvl="1">
              <a:lnSpc>
                <a:spcPct val="130000"/>
              </a:lnSpc>
            </a:pPr>
            <a:r>
              <a:rPr lang="pt-BR" sz="16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Classificação</a:t>
            </a:r>
            <a:r>
              <a:rPr lang="pt-BR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Cursos no </a:t>
            </a:r>
            <a:r>
              <a:rPr lang="pt-BR" sz="16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Censup</a:t>
            </a:r>
            <a:r>
              <a:rPr lang="pt-BR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sz="1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2017</a:t>
            </a:r>
            <a:endParaRPr lang="pt-B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fizemos desde o último relato no </a:t>
            </a:r>
            <a:r>
              <a:rPr lang="pt-BR" dirty="0" err="1"/>
              <a:t>Forplad</a:t>
            </a:r>
            <a:r>
              <a:rPr lang="pt-BR" dirty="0"/>
              <a:t> de Campo </a:t>
            </a:r>
            <a:r>
              <a:rPr lang="pt-BR" dirty="0" err="1"/>
              <a:t>Grande-MS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621" y="3101739"/>
            <a:ext cx="2556933" cy="191769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621" y="1006867"/>
            <a:ext cx="2556933" cy="191769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44" r="6770" b="10670"/>
          <a:stretch/>
        </p:blipFill>
        <p:spPr>
          <a:xfrm>
            <a:off x="6032214" y="817611"/>
            <a:ext cx="2734630" cy="42139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6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125844" y="1006867"/>
            <a:ext cx="4875133" cy="517327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pt-BR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24 </a:t>
            </a: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 25 </a:t>
            </a:r>
            <a:r>
              <a:rPr lang="pt-BR" sz="24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jul</a:t>
            </a: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- Reunião </a:t>
            </a:r>
            <a:r>
              <a:rPr lang="pt-BR" sz="24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Sesu</a:t>
            </a: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/Modelos para Ensaio da Matriz 2019</a:t>
            </a:r>
          </a:p>
          <a:p>
            <a:pPr lvl="1">
              <a:lnSpc>
                <a:spcPct val="130000"/>
              </a:lnSpc>
            </a:pP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Refinamento de dados e Processamento preliminar da Matriz</a:t>
            </a:r>
          </a:p>
          <a:p>
            <a:pPr lvl="1">
              <a:lnSpc>
                <a:spcPct val="130000"/>
              </a:lnSpc>
            </a:pP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Discussão de Propostas e Cenários de Distribuição da Matriz 2019.</a:t>
            </a:r>
          </a:p>
          <a:p>
            <a:pPr>
              <a:lnSpc>
                <a:spcPct val="130000"/>
              </a:lnSpc>
            </a:pP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26 </a:t>
            </a:r>
            <a:r>
              <a:rPr lang="pt-BR" sz="24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jul</a:t>
            </a: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- Apresentação na Reunião da Andifes (Belém, PA)</a:t>
            </a:r>
          </a:p>
          <a:p>
            <a:pPr lvl="1">
              <a:lnSpc>
                <a:spcPct val="130000"/>
              </a:lnSpc>
            </a:pPr>
            <a:r>
              <a:rPr lang="en-US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Matriz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PNAES</a:t>
            </a:r>
            <a:endParaRPr lang="pt-BR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fizemos desde o último relato no </a:t>
            </a:r>
            <a:r>
              <a:rPr lang="pt-BR" dirty="0" err="1"/>
              <a:t>Forplad</a:t>
            </a:r>
            <a:r>
              <a:rPr lang="pt-BR" dirty="0"/>
              <a:t> de Campo </a:t>
            </a:r>
            <a:r>
              <a:rPr lang="pt-BR" dirty="0" err="1"/>
              <a:t>Grande-MS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062" y="3543556"/>
            <a:ext cx="3012978" cy="301297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062" y="530578"/>
            <a:ext cx="3012978" cy="30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282222" y="1006867"/>
            <a:ext cx="3341511" cy="51732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02 </a:t>
            </a:r>
            <a:r>
              <a:rPr lang="pt-BR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Ago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– Participação em Reunião da Nova Diretoria da ANDIFES com o Ministro da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Educação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t-B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(Brasília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DF)</a:t>
            </a:r>
          </a:p>
          <a:p>
            <a:pPr>
              <a:lnSpc>
                <a:spcPct val="130000"/>
              </a:lnSpc>
            </a:pPr>
            <a:r>
              <a:rPr lang="pt-B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03 </a:t>
            </a:r>
            <a:r>
              <a:rPr lang="pt-B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Ago</a:t>
            </a:r>
            <a:r>
              <a:rPr lang="pt-B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– Reunião técnica CGPO/DIFES/</a:t>
            </a:r>
            <a:r>
              <a:rPr lang="pt-B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Sesu</a:t>
            </a:r>
            <a:r>
              <a:rPr lang="pt-B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/MEC: Consolidação dos Dados da Matriz OCC (Brasília, DF</a:t>
            </a:r>
            <a:r>
              <a:rPr lang="pt-B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14 Ago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Videoconferência</a:t>
            </a:r>
          </a:p>
          <a:p>
            <a:pPr>
              <a:lnSpc>
                <a:spcPct val="130000"/>
              </a:lnSpc>
            </a:pP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22 a 31 Ago –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Consolidação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Pré-Limites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Lançados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no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Simec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(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Ação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Nacional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  <a:endParaRPr lang="pt-BR" dirty="0"/>
          </a:p>
          <a:p>
            <a:pPr>
              <a:lnSpc>
                <a:spcPct val="130000"/>
              </a:lnSpc>
            </a:pPr>
            <a:endParaRPr lang="pt-BR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fizemos desde o último relato no </a:t>
            </a:r>
            <a:r>
              <a:rPr lang="pt-BR" dirty="0" err="1"/>
              <a:t>Forplad</a:t>
            </a:r>
            <a:r>
              <a:rPr lang="pt-BR" dirty="0"/>
              <a:t> de Campo </a:t>
            </a:r>
            <a:r>
              <a:rPr lang="pt-BR" dirty="0" err="1"/>
              <a:t>Grande-MS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667" y="801510"/>
            <a:ext cx="4950177" cy="495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Extração</a:t>
            </a:r>
            <a:r>
              <a:rPr lang="en-US" dirty="0" smtClean="0"/>
              <a:t> dos </a:t>
            </a:r>
            <a:r>
              <a:rPr lang="en-US" dirty="0" err="1" smtClean="0"/>
              <a:t>Pré-Limites</a:t>
            </a:r>
            <a:r>
              <a:rPr lang="en-US" dirty="0" smtClean="0"/>
              <a:t> do SIMEC: </a:t>
            </a:r>
            <a:r>
              <a:rPr lang="en-US" dirty="0" err="1" smtClean="0"/>
              <a:t>Resultado</a:t>
            </a:r>
            <a:r>
              <a:rPr lang="en-US" dirty="0" smtClean="0"/>
              <a:t> da </a:t>
            </a:r>
            <a:r>
              <a:rPr lang="en-US" dirty="0" err="1" smtClean="0"/>
              <a:t>Coleta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46886"/>
              </p:ext>
            </p:extLst>
          </p:nvPr>
        </p:nvGraphicFramePr>
        <p:xfrm>
          <a:off x="254000" y="494393"/>
          <a:ext cx="8027880" cy="5992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4922">
                  <a:extLst>
                    <a:ext uri="{9D8B030D-6E8A-4147-A177-3AD203B41FA5}">
                      <a16:colId xmlns:a16="http://schemas.microsoft.com/office/drawing/2014/main" xmlns="" val="2210893696"/>
                    </a:ext>
                  </a:extLst>
                </a:gridCol>
                <a:gridCol w="2110757">
                  <a:extLst>
                    <a:ext uri="{9D8B030D-6E8A-4147-A177-3AD203B41FA5}">
                      <a16:colId xmlns:a16="http://schemas.microsoft.com/office/drawing/2014/main" xmlns="" val="3452572680"/>
                    </a:ext>
                  </a:extLst>
                </a:gridCol>
                <a:gridCol w="1212201">
                  <a:extLst>
                    <a:ext uri="{9D8B030D-6E8A-4147-A177-3AD203B41FA5}">
                      <a16:colId xmlns:a16="http://schemas.microsoft.com/office/drawing/2014/main" xmlns="" val="2675631423"/>
                    </a:ext>
                  </a:extLst>
                </a:gridCol>
              </a:tblGrid>
              <a:tr h="168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Descrição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Valor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Articulador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2843561"/>
                  </a:ext>
                </a:extLst>
              </a:tr>
              <a:tr h="2591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Matriz OCC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3.366.005.818,00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Comissão de Modelos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1563776489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Ação 4002 - Assistência ao Estudante de Ensino Superior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1.040.343.237,00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Fonaprace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859231018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Recursos de Custeio do Reuni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788.822.365,00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3640685605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Receita de Arrecadação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747.523.699,00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SPO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1700825113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Investimento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187.500.000,00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3354460444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PASEP Universidades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84.018.792,00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SPO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832142940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Escolas Técnicas das Universidades Federais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76.481.344,00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943583478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Projetos Específicos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60.082.700,00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3710677299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Rendimento de Convênios com Estados e Municípios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38.039.616,00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SPO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2007531620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Arrecadação de convênios com Estados e Municípios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36.241.839,00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SPO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1671306652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Hospitais Veterinários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</a:t>
                      </a:r>
                      <a:r>
                        <a:rPr lang="pt-BR" sz="1600" u="none" strike="noStrike" dirty="0" smtClean="0">
                          <a:effectLst/>
                        </a:rPr>
                        <a:t>13.199.726,00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Fordhov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2648764623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Colégios de Aplicação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10.954.789,00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3247892142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 smtClean="0">
                          <a:effectLst/>
                        </a:rPr>
                        <a:t>Promisaes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   5.993.592,00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MEC/</a:t>
                      </a:r>
                      <a:r>
                        <a:rPr lang="pt-BR" sz="1600" u="none" strike="noStrike" dirty="0" err="1">
                          <a:effectLst/>
                        </a:rPr>
                        <a:t>Sesu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1075071709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Programa Incluir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   5.648.001,00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827525070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Idioma sem fronteiras (ISF)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   3.180.000,00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MEC/Sesu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1917883665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FONTE 63 - ESF 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   1.365.884,00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SPO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4237563051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FONTE 96 - ESF 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      1.000.000,00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SPO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/>
                </a:tc>
                <a:extLst>
                  <a:ext uri="{0D108BD9-81ED-4DB2-BD59-A6C34878D82A}">
                    <a16:rowId xmlns:a16="http://schemas.microsoft.com/office/drawing/2014/main" xmlns="" val="1925196930"/>
                  </a:ext>
                </a:extLst>
              </a:tr>
              <a:tr h="304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        6.466.401.402,00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272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fizemos desde o último relato no </a:t>
            </a:r>
            <a:r>
              <a:rPr lang="pt-BR" dirty="0" err="1"/>
              <a:t>Forplad</a:t>
            </a:r>
            <a:r>
              <a:rPr lang="pt-BR" dirty="0"/>
              <a:t> de Campo </a:t>
            </a:r>
            <a:r>
              <a:rPr lang="pt-BR" dirty="0" err="1"/>
              <a:t>Grande-MS</a:t>
            </a:r>
            <a:endParaRPr lang="pt-BR" dirty="0"/>
          </a:p>
        </p:txBody>
      </p:sp>
      <p:sp>
        <p:nvSpPr>
          <p:cNvPr id="4" name="Espaço Reservado para Conteúdo 6"/>
          <p:cNvSpPr txBox="1">
            <a:spLocks/>
          </p:cNvSpPr>
          <p:nvPr/>
        </p:nvSpPr>
        <p:spPr>
          <a:xfrm>
            <a:off x="174171" y="1006867"/>
            <a:ext cx="3592286" cy="517327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17 Set - </a:t>
            </a:r>
            <a:r>
              <a:rPr lang="pt-BR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Workshop da UFRN sobre Financiamento das Instituições Federais de Ensino Superior (Natal, RN)</a:t>
            </a:r>
          </a:p>
          <a:p>
            <a:pPr>
              <a:lnSpc>
                <a:spcPct val="130000"/>
              </a:lnSpc>
            </a:pPr>
            <a:r>
              <a:rPr lang="pt-BR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19 Set - Seminário de Planejamento e Orçamento e reunião com os Pró-Reitores e Reitor da UFCA (Juazeiro do Norte, CE)</a:t>
            </a:r>
            <a:endParaRPr lang="pt-BR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840" y="1006867"/>
            <a:ext cx="2160000" cy="1620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2718" y="2715924"/>
            <a:ext cx="2160000" cy="1620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2718" y="1006867"/>
            <a:ext cx="2160000" cy="16200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840" y="2715924"/>
            <a:ext cx="2071662" cy="276581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232718" y="4424981"/>
            <a:ext cx="216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2532"/>
            <a:ext cx="9144000" cy="6485467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26125" y="564577"/>
            <a:ext cx="8811046" cy="6162043"/>
          </a:xfrm>
          <a:prstGeom prst="rect">
            <a:avLst/>
          </a:prstGeom>
          <a:solidFill>
            <a:srgbClr val="F2F2F2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marR="0" lvl="0" indent="-158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" name="Espaço Reservado para Conteúdo 14"/>
          <p:cNvSpPr>
            <a:spLocks noGrp="1"/>
          </p:cNvSpPr>
          <p:nvPr>
            <p:ph sz="half" idx="2"/>
          </p:nvPr>
        </p:nvSpPr>
        <p:spPr>
          <a:xfrm>
            <a:off x="245282" y="738830"/>
            <a:ext cx="8521562" cy="598779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04 Out - </a:t>
            </a:r>
            <a:r>
              <a:rPr lang="pt-B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</a:t>
            </a:r>
            <a:r>
              <a:rPr lang="pt-BR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Videoconferência</a:t>
            </a:r>
          </a:p>
          <a:p>
            <a:pPr marL="342900" lvl="1" indent="0">
              <a:lnSpc>
                <a:spcPct val="130000"/>
              </a:lnSpc>
              <a:buNone/>
            </a:pP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1) Nova Matriz PNAES: Alinhamentos para coleta e fornecimento de </a:t>
            </a:r>
            <a:r>
              <a:rPr lang="pt-BR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dados;</a:t>
            </a:r>
          </a:p>
          <a:p>
            <a:pPr marL="342900" lvl="1" indent="0">
              <a:lnSpc>
                <a:spcPct val="130000"/>
              </a:lnSpc>
              <a:buNone/>
            </a:pPr>
            <a:r>
              <a:rPr lang="pt-BR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</a:t>
            </a: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Encaminhamentos da Matriz OCC 2019: Fornecimento de dados e reunião com o </a:t>
            </a:r>
            <a:r>
              <a:rPr lang="pt-BR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MEC;</a:t>
            </a:r>
          </a:p>
          <a:p>
            <a:pPr marL="342900" lvl="1" indent="0">
              <a:lnSpc>
                <a:spcPct val="130000"/>
              </a:lnSpc>
              <a:buNone/>
            </a:pPr>
            <a:r>
              <a:rPr lang="pt-B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pt-BR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Calote nas Receitas de Arrecadação: Estratégias de </a:t>
            </a:r>
            <a:r>
              <a:rPr lang="pt-B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enfrentamento;</a:t>
            </a:r>
          </a:p>
          <a:p>
            <a:pPr marL="342900" lvl="1" indent="0">
              <a:lnSpc>
                <a:spcPct val="130000"/>
              </a:lnSpc>
              <a:buNone/>
            </a:pPr>
            <a:r>
              <a:rPr lang="pt-BR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</a:t>
            </a:r>
            <a:r>
              <a:rPr lang="pt-BR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Próximas Ações no Exercício 2018</a:t>
            </a:r>
            <a:r>
              <a:rPr lang="pt-BR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25 Out –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Envio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dos dados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Acadêmicos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e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Orçamentários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da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Matriz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OCC 2019 (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Planilha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fizemos desde o último relato no </a:t>
            </a:r>
            <a:r>
              <a:rPr lang="pt-B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Forplad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Campo </a:t>
            </a:r>
            <a:r>
              <a:rPr lang="pt-B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Grande-MS</a:t>
            </a:r>
            <a:endParaRPr lang="pt-B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1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274320" y="669409"/>
            <a:ext cx="3886200" cy="5173271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25 Out –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com SPO/MEC</a:t>
            </a:r>
          </a:p>
          <a:p>
            <a:pPr>
              <a:lnSpc>
                <a:spcPct val="130000"/>
              </a:lnSpc>
            </a:pP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29 Out -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Ação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Solidária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para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Remanejamento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Créditos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de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Frustração</a:t>
            </a:r>
            <a:endParaRPr lang="en-US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30000"/>
              </a:lnSpc>
            </a:pP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26 Out - </a:t>
            </a:r>
            <a:r>
              <a:rPr lang="pt-B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Reunião por Videoconferência</a:t>
            </a:r>
            <a:endParaRPr lang="en-US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fizemos desde o último relato no </a:t>
            </a:r>
            <a:r>
              <a:rPr lang="pt-BR" dirty="0" err="1"/>
              <a:t>Forplad</a:t>
            </a:r>
            <a:r>
              <a:rPr lang="pt-BR" dirty="0"/>
              <a:t> de Campo </a:t>
            </a:r>
            <a:r>
              <a:rPr lang="pt-BR" dirty="0" err="1"/>
              <a:t>Grande-MS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520" y="669409"/>
            <a:ext cx="4450080" cy="560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Vermelho Laranj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1_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25049</TotalTime>
  <Words>1009</Words>
  <Application>Microsoft Office PowerPoint</Application>
  <PresentationFormat>Apresentação na tela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12</vt:i4>
      </vt:variant>
    </vt:vector>
  </HeadingPairs>
  <TitlesOfParts>
    <vt:vector size="26" baseType="lpstr">
      <vt:lpstr>Arial</vt:lpstr>
      <vt:lpstr>Arial Narrow</vt:lpstr>
      <vt:lpstr>Caladea</vt:lpstr>
      <vt:lpstr>Calibri</vt:lpstr>
      <vt:lpstr>Cambria</vt:lpstr>
      <vt:lpstr>Tw Cen MT</vt:lpstr>
      <vt:lpstr>Tw Cen MT Condensed</vt:lpstr>
      <vt:lpstr>Wingdings 2</vt:lpstr>
      <vt:lpstr>Wingdings 3</vt:lpstr>
      <vt:lpstr>HDOfficeLightV0</vt:lpstr>
      <vt:lpstr>Integral</vt:lpstr>
      <vt:lpstr>1_HDOfficeLightV0</vt:lpstr>
      <vt:lpstr>2_HDOfficeLightV0</vt:lpstr>
      <vt:lpstr>3_HDOfficeLightV0</vt:lpstr>
      <vt:lpstr>Apresentação do PowerPoint</vt:lpstr>
      <vt:lpstr>Os modelos da comissão de modelos</vt:lpstr>
      <vt:lpstr>O que fizemos desde o último relato no Forplad de Campo Grande-MS</vt:lpstr>
      <vt:lpstr>O que fizemos desde o último relato no Forplad de Campo Grande-MS</vt:lpstr>
      <vt:lpstr>O que fizemos desde o último relato no Forplad de Campo Grande-MS</vt:lpstr>
      <vt:lpstr>Extração dos Pré-Limites do SIMEC: Resultado da Coleta</vt:lpstr>
      <vt:lpstr>O que fizemos desde o último relato no Forplad de Campo Grande-MS</vt:lpstr>
      <vt:lpstr>O que fizemos desde o último relato no Forplad de Campo Grande-MS</vt:lpstr>
      <vt:lpstr>O que fizemos desde o último relato no Forplad de Campo Grande-MS</vt:lpstr>
      <vt:lpstr>O que fizemos desde o último relato no Forplad de Campo Grande-MS</vt:lpstr>
      <vt:lpstr>modelos.forplad@gmail.com</vt:lpstr>
      <vt:lpstr>O que fizemos desde o último relato no Forplad de Campo Grande-MS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Tesouro Gerencial</dc:title>
  <dc:creator>Poty</dc:creator>
  <cp:lastModifiedBy>Waldemir</cp:lastModifiedBy>
  <cp:revision>520</cp:revision>
  <cp:lastPrinted>2017-11-13T22:00:13Z</cp:lastPrinted>
  <dcterms:created xsi:type="dcterms:W3CDTF">2016-07-03T23:59:14Z</dcterms:created>
  <dcterms:modified xsi:type="dcterms:W3CDTF">2018-11-26T20:58:18Z</dcterms:modified>
</cp:coreProperties>
</file>