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08FE-BF81-478B-A821-B03E706E002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1355-825D-4633-9A48-E64833C2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98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08FE-BF81-478B-A821-B03E706E002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1355-825D-4633-9A48-E64833C2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76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08FE-BF81-478B-A821-B03E706E002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1355-825D-4633-9A48-E64833C2D221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7507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08FE-BF81-478B-A821-B03E706E002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1355-825D-4633-9A48-E64833C2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542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08FE-BF81-478B-A821-B03E706E002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1355-825D-4633-9A48-E64833C2D221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9454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08FE-BF81-478B-A821-B03E706E002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1355-825D-4633-9A48-E64833C2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2458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08FE-BF81-478B-A821-B03E706E002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1355-825D-4633-9A48-E64833C2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13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08FE-BF81-478B-A821-B03E706E002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1355-825D-4633-9A48-E64833C2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70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08FE-BF81-478B-A821-B03E706E002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1355-825D-4633-9A48-E64833C2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2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08FE-BF81-478B-A821-B03E706E002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1355-825D-4633-9A48-E64833C2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0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08FE-BF81-478B-A821-B03E706E002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1355-825D-4633-9A48-E64833C2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401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08FE-BF81-478B-A821-B03E706E002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1355-825D-4633-9A48-E64833C2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2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08FE-BF81-478B-A821-B03E706E002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1355-825D-4633-9A48-E64833C2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182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08FE-BF81-478B-A821-B03E706E002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1355-825D-4633-9A48-E64833C2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73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08FE-BF81-478B-A821-B03E706E002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1355-825D-4633-9A48-E64833C2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941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08FE-BF81-478B-A821-B03E706E002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1355-825D-4633-9A48-E64833C2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1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108FE-BF81-478B-A821-B03E706E002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0A1355-825D-4633-9A48-E64833C2D2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43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64830" y="2369623"/>
            <a:ext cx="4315384" cy="651163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pt-BR" sz="6000" dirty="0" smtClean="0"/>
              <a:t>Regional Norte</a:t>
            </a:r>
            <a:endParaRPr lang="pt-BR" sz="6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35" y="387098"/>
            <a:ext cx="4086779" cy="1751476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338257" y="5037342"/>
            <a:ext cx="5382184" cy="930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000" dirty="0" smtClean="0"/>
              <a:t>Coordenação Regional</a:t>
            </a:r>
            <a:endParaRPr lang="pt-BR" sz="6000" dirty="0"/>
          </a:p>
        </p:txBody>
      </p:sp>
      <p:pic>
        <p:nvPicPr>
          <p:cNvPr id="1034" name="Imagem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343" y="423270"/>
            <a:ext cx="895480" cy="113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agem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867" y="423269"/>
            <a:ext cx="899479" cy="114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agem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390" y="461370"/>
            <a:ext cx="758890" cy="109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m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03" y="4242044"/>
            <a:ext cx="946070" cy="116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m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442" y="2168501"/>
            <a:ext cx="722987" cy="133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agem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390" y="4344112"/>
            <a:ext cx="1027723" cy="102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agem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129" y="2383435"/>
            <a:ext cx="938533" cy="103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m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319" y="2525333"/>
            <a:ext cx="94297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m 9" descr="https://www.unifesspa.edu.br/images/headers/Logo_provisoria390p108azul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458" y="5796659"/>
            <a:ext cx="2677890" cy="73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m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458" y="4172839"/>
            <a:ext cx="1149288" cy="119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6722762" y="26937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94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400" y="1311723"/>
            <a:ext cx="8596668" cy="1320800"/>
          </a:xfrm>
        </p:spPr>
        <p:txBody>
          <a:bodyPr/>
          <a:lstStyle/>
          <a:p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402" y="2856188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1900" dirty="0" err="1"/>
              <a:t>Forplad</a:t>
            </a:r>
            <a:r>
              <a:rPr lang="pt-BR" sz="1900" dirty="0"/>
              <a:t> é estratégico para sugerir a melhoria contínua de nossos mecanismos de </a:t>
            </a:r>
            <a:r>
              <a:rPr lang="pt-BR" sz="1900" dirty="0" smtClean="0"/>
              <a:t>administração</a:t>
            </a:r>
          </a:p>
          <a:p>
            <a:pPr algn="just"/>
            <a:r>
              <a:rPr lang="pt-BR" sz="1900" dirty="0" smtClean="0"/>
              <a:t>As </a:t>
            </a:r>
            <a:r>
              <a:rPr lang="pt-BR" sz="1900" dirty="0"/>
              <a:t>Reuniões Regionais </a:t>
            </a:r>
            <a:r>
              <a:rPr lang="pt-BR" sz="1900" dirty="0" smtClean="0"/>
              <a:t>são importante </a:t>
            </a:r>
            <a:r>
              <a:rPr lang="pt-BR" sz="1900" dirty="0"/>
              <a:t>para compartilhar problemas e equacionar forças para fortalecer pleitos junto ao </a:t>
            </a:r>
            <a:r>
              <a:rPr lang="pt-BR" sz="1900" dirty="0" smtClean="0"/>
              <a:t>MEC</a:t>
            </a:r>
          </a:p>
          <a:p>
            <a:pPr algn="just"/>
            <a:r>
              <a:rPr lang="pt-BR" sz="1900" dirty="0" smtClean="0"/>
              <a:t>A Região Norte possui especificidades que dificultam a articulação de ações:</a:t>
            </a:r>
          </a:p>
          <a:p>
            <a:pPr lvl="1" algn="just"/>
            <a:r>
              <a:rPr lang="pt-BR" sz="1900" dirty="0" smtClean="0"/>
              <a:t>Estados com dimensões continentais</a:t>
            </a:r>
          </a:p>
          <a:p>
            <a:pPr lvl="1" algn="just"/>
            <a:r>
              <a:rPr lang="pt-BR" sz="1900" dirty="0" smtClean="0"/>
              <a:t>Logística dificultosa e variada: fluvial, rodoviária e aérea.</a:t>
            </a:r>
          </a:p>
          <a:p>
            <a:pPr algn="just"/>
            <a:r>
              <a:rPr lang="pt-BR" sz="1900" dirty="0" smtClean="0"/>
              <a:t>Estas especificidades realçam a importância da sinergia de ações das IFES</a:t>
            </a:r>
          </a:p>
          <a:p>
            <a:pPr algn="just"/>
            <a:r>
              <a:rPr lang="pt-BR" sz="1900" dirty="0" smtClean="0"/>
              <a:t>A Regional Norte </a:t>
            </a:r>
            <a:r>
              <a:rPr lang="pt-BR" sz="1900" dirty="0" smtClean="0"/>
              <a:t>está </a:t>
            </a:r>
            <a:r>
              <a:rPr lang="pt-BR" sz="1900" dirty="0" smtClean="0"/>
              <a:t>realizando o processo de planejamento</a:t>
            </a:r>
            <a:endParaRPr lang="pt-BR" sz="19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78232"/>
            <a:ext cx="2013051" cy="862736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2772030" y="677360"/>
            <a:ext cx="4831542" cy="3799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b="1" dirty="0" smtClean="0"/>
              <a:t>Regional Norte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43816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400" y="1311723"/>
            <a:ext cx="8596668" cy="1320800"/>
          </a:xfrm>
        </p:spPr>
        <p:txBody>
          <a:bodyPr/>
          <a:lstStyle/>
          <a:p>
            <a:r>
              <a:rPr lang="pt-BR" dirty="0" smtClean="0"/>
              <a:t>Reunião - UFAM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5645" y="2699437"/>
            <a:ext cx="5498137" cy="3880773"/>
          </a:xfrm>
        </p:spPr>
        <p:txBody>
          <a:bodyPr>
            <a:normAutofit fontScale="92500" lnSpcReduction="20000"/>
          </a:bodyPr>
          <a:lstStyle/>
          <a:p>
            <a:r>
              <a:rPr lang="pt-BR" sz="2200" dirty="0"/>
              <a:t>Principais Pontos de </a:t>
            </a:r>
            <a:r>
              <a:rPr lang="pt-BR" sz="2200" dirty="0" smtClean="0"/>
              <a:t>Discussão:</a:t>
            </a:r>
            <a:endParaRPr lang="pt-BR" sz="2200" dirty="0"/>
          </a:p>
          <a:p>
            <a:pPr lvl="1" algn="just"/>
            <a:r>
              <a:rPr lang="pt-BR" sz="2000" dirty="0" smtClean="0"/>
              <a:t>Captação de </a:t>
            </a:r>
            <a:r>
              <a:rPr lang="pt-BR" sz="2000" dirty="0"/>
              <a:t>recursos </a:t>
            </a:r>
            <a:r>
              <a:rPr lang="pt-BR" sz="2000" dirty="0" err="1"/>
              <a:t>extraorçamentários</a:t>
            </a:r>
            <a:endParaRPr lang="pt-BR" sz="2000" dirty="0"/>
          </a:p>
          <a:p>
            <a:pPr lvl="1" algn="just"/>
            <a:r>
              <a:rPr lang="pt-BR" sz="2000" dirty="0" smtClean="0"/>
              <a:t>Ações para Eficiência energética</a:t>
            </a:r>
            <a:endParaRPr lang="pt-BR" sz="2000" dirty="0"/>
          </a:p>
          <a:p>
            <a:pPr lvl="1" algn="just"/>
            <a:r>
              <a:rPr lang="pt-BR" sz="2000" dirty="0" smtClean="0"/>
              <a:t>Manutenção de </a:t>
            </a:r>
            <a:r>
              <a:rPr lang="pt-BR" sz="2000" dirty="0"/>
              <a:t>recurso de custeio</a:t>
            </a:r>
          </a:p>
          <a:p>
            <a:pPr lvl="1" algn="just"/>
            <a:r>
              <a:rPr lang="pt-BR" sz="2000" dirty="0" smtClean="0"/>
              <a:t>Captação de </a:t>
            </a:r>
            <a:r>
              <a:rPr lang="pt-BR" sz="2000" dirty="0"/>
              <a:t>recursos para as novíssimas universidades</a:t>
            </a:r>
          </a:p>
          <a:p>
            <a:endParaRPr lang="pt-BR" sz="2200" dirty="0"/>
          </a:p>
          <a:p>
            <a:r>
              <a:rPr lang="pt-BR" sz="2200" dirty="0"/>
              <a:t>Formação de Grupos de Trabalhos:</a:t>
            </a:r>
          </a:p>
          <a:p>
            <a:pPr lvl="1"/>
            <a:r>
              <a:rPr lang="pt-BR" sz="2000" dirty="0"/>
              <a:t>ESTRUTURA ORGANIZACIONAL</a:t>
            </a:r>
          </a:p>
          <a:p>
            <a:pPr lvl="1"/>
            <a:r>
              <a:rPr lang="pt-BR" sz="2000" dirty="0" smtClean="0"/>
              <a:t>CAPTAÇÃO </a:t>
            </a:r>
            <a:r>
              <a:rPr lang="pt-BR" sz="2000" dirty="0"/>
              <a:t>DE </a:t>
            </a:r>
            <a:r>
              <a:rPr lang="pt-BR" sz="2000" dirty="0" smtClean="0"/>
              <a:t>RECURSOS</a:t>
            </a:r>
          </a:p>
          <a:p>
            <a:pPr lvl="1"/>
            <a:r>
              <a:rPr lang="pt-BR" sz="2000" dirty="0"/>
              <a:t>EFICIÊNCIA ENERGÉTICA</a:t>
            </a:r>
            <a:endParaRPr lang="pt-BR" sz="2000" dirty="0" smtClean="0"/>
          </a:p>
          <a:p>
            <a:pPr lvl="1"/>
            <a:endParaRPr lang="pt-BR" sz="2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78232"/>
            <a:ext cx="2013051" cy="862736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2772030" y="677360"/>
            <a:ext cx="4831542" cy="3799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b="1" dirty="0" smtClean="0"/>
              <a:t>Regional Norte</a:t>
            </a:r>
            <a:endParaRPr lang="pt-BR" sz="2000" b="1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758" y="2139043"/>
            <a:ext cx="5921556" cy="444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03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400" y="1311723"/>
            <a:ext cx="8596668" cy="1320800"/>
          </a:xfrm>
        </p:spPr>
        <p:txBody>
          <a:bodyPr/>
          <a:lstStyle/>
          <a:p>
            <a:r>
              <a:rPr lang="pt-BR" dirty="0"/>
              <a:t>GT DE ESTRUTURA </a:t>
            </a:r>
            <a:r>
              <a:rPr lang="pt-BR" dirty="0" smtClean="0"/>
              <a:t>ORGANIZACIONAL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402" y="2699437"/>
            <a:ext cx="8596668" cy="3880773"/>
          </a:xfrm>
        </p:spPr>
        <p:txBody>
          <a:bodyPr/>
          <a:lstStyle/>
          <a:p>
            <a:pPr algn="just"/>
            <a:r>
              <a:rPr lang="pt-BR" dirty="0" smtClean="0"/>
              <a:t>Dificuldade </a:t>
            </a:r>
            <a:r>
              <a:rPr lang="pt-BR" dirty="0"/>
              <a:t>de implantação do SEI por causa da estrutura do SIORG</a:t>
            </a:r>
          </a:p>
          <a:p>
            <a:pPr algn="just"/>
            <a:r>
              <a:rPr lang="pt-BR" dirty="0"/>
              <a:t>Proposto realizar pesquisa para levantar </a:t>
            </a:r>
            <a:r>
              <a:rPr lang="pt-BR" dirty="0" smtClean="0"/>
              <a:t>as </a:t>
            </a:r>
            <a:r>
              <a:rPr lang="pt-BR" dirty="0"/>
              <a:t>questões estruturais nas regionais e nacional</a:t>
            </a:r>
          </a:p>
          <a:p>
            <a:pPr algn="just"/>
            <a:r>
              <a:rPr lang="pt-BR" dirty="0"/>
              <a:t>Realizar estudo sobre </a:t>
            </a:r>
            <a:r>
              <a:rPr lang="pt-BR" dirty="0" smtClean="0"/>
              <a:t>a </a:t>
            </a:r>
            <a:r>
              <a:rPr lang="pt-BR" dirty="0"/>
              <a:t>disponibilização de FCC a partir da criação de curso</a:t>
            </a:r>
          </a:p>
          <a:p>
            <a:pPr algn="just"/>
            <a:r>
              <a:rPr lang="pt-BR" dirty="0"/>
              <a:t>Realizar estudos para </a:t>
            </a:r>
            <a:r>
              <a:rPr lang="pt-BR" dirty="0" smtClean="0"/>
              <a:t>propor pautas </a:t>
            </a:r>
            <a:r>
              <a:rPr lang="pt-BR" dirty="0"/>
              <a:t>com o novo </a:t>
            </a:r>
            <a:r>
              <a:rPr lang="pt-BR" dirty="0" smtClean="0"/>
              <a:t>governo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78232"/>
            <a:ext cx="2013051" cy="862736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2772030" y="677360"/>
            <a:ext cx="4831542" cy="3799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b="1" dirty="0" smtClean="0"/>
              <a:t>Regional Norte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85858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400" y="1311723"/>
            <a:ext cx="8596668" cy="1320800"/>
          </a:xfrm>
        </p:spPr>
        <p:txBody>
          <a:bodyPr/>
          <a:lstStyle/>
          <a:p>
            <a:r>
              <a:rPr lang="pt-BR" dirty="0"/>
              <a:t>GT DE CAPTAÇÃO DE </a:t>
            </a:r>
            <a:r>
              <a:rPr lang="pt-BR" dirty="0" smtClean="0"/>
              <a:t>RECURSOS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402" y="2699437"/>
            <a:ext cx="8596668" cy="3880773"/>
          </a:xfrm>
        </p:spPr>
        <p:txBody>
          <a:bodyPr/>
          <a:lstStyle/>
          <a:p>
            <a:pPr algn="just"/>
            <a:r>
              <a:rPr lang="pt-BR" dirty="0" smtClean="0"/>
              <a:t>Cenário macroeconômico e os cortes </a:t>
            </a:r>
            <a:r>
              <a:rPr lang="pt-BR" dirty="0"/>
              <a:t>de </a:t>
            </a:r>
            <a:r>
              <a:rPr lang="pt-BR" dirty="0" smtClean="0"/>
              <a:t>recursos</a:t>
            </a:r>
          </a:p>
          <a:p>
            <a:pPr algn="just"/>
            <a:r>
              <a:rPr lang="pt-BR" dirty="0" smtClean="0"/>
              <a:t>Captação de recursos externos</a:t>
            </a:r>
            <a:endParaRPr lang="pt-BR" dirty="0"/>
          </a:p>
          <a:p>
            <a:pPr algn="just"/>
            <a:r>
              <a:rPr lang="pt-BR" dirty="0"/>
              <a:t>Criar procedimentos e normas para captação de recursos como política institucional</a:t>
            </a:r>
          </a:p>
          <a:p>
            <a:pPr algn="just"/>
            <a:r>
              <a:rPr lang="pt-BR" dirty="0"/>
              <a:t>Elaborar um conjunto de normas e procedimentos para auxiliar as </a:t>
            </a:r>
            <a:r>
              <a:rPr lang="pt-BR" dirty="0" smtClean="0"/>
              <a:t>IFES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78232"/>
            <a:ext cx="2013051" cy="862736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2772030" y="677360"/>
            <a:ext cx="4831542" cy="3799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b="1" dirty="0" smtClean="0"/>
              <a:t>Regional Norte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33581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400" y="1311723"/>
            <a:ext cx="8596668" cy="1320800"/>
          </a:xfrm>
        </p:spPr>
        <p:txBody>
          <a:bodyPr/>
          <a:lstStyle/>
          <a:p>
            <a:r>
              <a:rPr lang="pt-BR" dirty="0"/>
              <a:t>GT DE EFICIÊNCIA </a:t>
            </a:r>
            <a:r>
              <a:rPr lang="pt-BR" dirty="0" smtClean="0"/>
              <a:t>ENERGÉTICA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402" y="2699437"/>
            <a:ext cx="8596668" cy="3880773"/>
          </a:xfrm>
        </p:spPr>
        <p:txBody>
          <a:bodyPr/>
          <a:lstStyle/>
          <a:p>
            <a:pPr algn="just"/>
            <a:r>
              <a:rPr lang="pt-BR" dirty="0" smtClean="0"/>
              <a:t>A Região Norte contribui nacionalmente com a produção energética</a:t>
            </a:r>
          </a:p>
          <a:p>
            <a:pPr algn="just"/>
            <a:r>
              <a:rPr lang="pt-BR" dirty="0" smtClean="0"/>
              <a:t>Possui uma das energias mais caras do País</a:t>
            </a:r>
          </a:p>
          <a:p>
            <a:pPr algn="just"/>
            <a:r>
              <a:rPr lang="pt-BR" dirty="0" smtClean="0"/>
              <a:t>Buscar alternativas na racionalização e fontes de energias alternativas</a:t>
            </a:r>
          </a:p>
          <a:p>
            <a:pPr algn="just"/>
            <a:r>
              <a:rPr lang="pt-BR" dirty="0" smtClean="0"/>
              <a:t>Reunir as boas práticas da </a:t>
            </a:r>
            <a:r>
              <a:rPr lang="pt-BR" dirty="0" smtClean="0"/>
              <a:t>região</a:t>
            </a:r>
            <a:r>
              <a:rPr lang="pt-BR" dirty="0" smtClean="0"/>
              <a:t> </a:t>
            </a:r>
            <a:r>
              <a:rPr lang="pt-BR" dirty="0" smtClean="0"/>
              <a:t>e traçar um plano de eficiência energética nas IFES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78232"/>
            <a:ext cx="2013051" cy="862736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2772030" y="677360"/>
            <a:ext cx="4831542" cy="3799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b="1" dirty="0" smtClean="0"/>
              <a:t>Regional Norte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58836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78232"/>
            <a:ext cx="2013051" cy="862736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2772030" y="677360"/>
            <a:ext cx="4831542" cy="3799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b="1" dirty="0" smtClean="0"/>
              <a:t>Regional Norte</a:t>
            </a:r>
            <a:endParaRPr lang="pt-BR" sz="2000" b="1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93249" y="1716795"/>
            <a:ext cx="8171935" cy="4750956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marL="0" indent="0" algn="ctr">
              <a:buNone/>
            </a:pPr>
            <a:r>
              <a:rPr lang="pt-BR" sz="6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OBRIGADO</a:t>
            </a:r>
            <a:r>
              <a:rPr lang="pt-BR" sz="6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!</a:t>
            </a:r>
          </a:p>
          <a:p>
            <a:pPr marL="0" indent="0" algn="ctr">
              <a:buNone/>
            </a:pPr>
            <a:r>
              <a:rPr lang="pt-BR" sz="6400" dirty="0" smtClean="0">
                <a:solidFill>
                  <a:schemeClr val="tx1"/>
                </a:solidFill>
              </a:rPr>
              <a:t>Regional Norte</a:t>
            </a:r>
            <a:endParaRPr lang="pt-BR" sz="6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8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271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Facetado</vt:lpstr>
      <vt:lpstr>Apresentação do PowerPoint</vt:lpstr>
      <vt:lpstr>Apresentação</vt:lpstr>
      <vt:lpstr>Reunião - UFAM</vt:lpstr>
      <vt:lpstr>GT DE ESTRUTURA ORGANIZACIONAL</vt:lpstr>
      <vt:lpstr>GT DE CAPTAÇÃO DE RECURSOS</vt:lpstr>
      <vt:lpstr>GT DE EFICIÊNCIA ENERGÉTICA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Daniil Viana</dc:creator>
  <cp:lastModifiedBy>Daniil Viana</cp:lastModifiedBy>
  <cp:revision>28</cp:revision>
  <dcterms:created xsi:type="dcterms:W3CDTF">2018-11-20T13:16:44Z</dcterms:created>
  <dcterms:modified xsi:type="dcterms:W3CDTF">2018-11-21T16:39:27Z</dcterms:modified>
</cp:coreProperties>
</file>