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6"/>
  </p:notesMasterIdLst>
  <p:handoutMasterIdLst>
    <p:handoutMasterId r:id="rId17"/>
  </p:handoutMasterIdLst>
  <p:sldIdLst>
    <p:sldId id="256" r:id="rId3"/>
    <p:sldId id="333" r:id="rId4"/>
    <p:sldId id="313" r:id="rId5"/>
    <p:sldId id="318" r:id="rId6"/>
    <p:sldId id="299" r:id="rId7"/>
    <p:sldId id="298" r:id="rId8"/>
    <p:sldId id="320" r:id="rId9"/>
    <p:sldId id="271" r:id="rId10"/>
    <p:sldId id="335" r:id="rId11"/>
    <p:sldId id="336" r:id="rId12"/>
    <p:sldId id="321" r:id="rId13"/>
    <p:sldId id="334" r:id="rId14"/>
    <p:sldId id="308" r:id="rId15"/>
  </p:sldIdLst>
  <p:sldSz cx="12192000" cy="6858000"/>
  <p:notesSz cx="6818313" cy="99187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 de Castro Silva" initials="LdCS" lastIdx="2" clrIdx="0">
    <p:extLst>
      <p:ext uri="{19B8F6BF-5375-455C-9EA6-DF929625EA0E}">
        <p15:presenceInfo xmlns:p15="http://schemas.microsoft.com/office/powerpoint/2012/main" userId="S-1-5-21-2076597496-86852003-636688714-1777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E6E6E6"/>
    <a:srgbClr val="7E7E7E"/>
    <a:srgbClr val="F6F6F6"/>
    <a:srgbClr val="716D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67634" autoAdjust="0"/>
  </p:normalViewPr>
  <p:slideViewPr>
    <p:cSldViewPr snapToGrid="0" showGuides="1">
      <p:cViewPr varScale="1">
        <p:scale>
          <a:sx n="49" d="100"/>
          <a:sy n="49" d="100"/>
        </p:scale>
        <p:origin x="72" y="23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238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54602" cy="49765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62133" y="1"/>
            <a:ext cx="2954602" cy="497658"/>
          </a:xfrm>
          <a:prstGeom prst="rect">
            <a:avLst/>
          </a:prstGeom>
        </p:spPr>
        <p:txBody>
          <a:bodyPr vert="horz" lIns="91440" tIns="45720" rIns="91440" bIns="45720" rtlCol="0"/>
          <a:lstStyle>
            <a:lvl1pPr algn="r">
              <a:defRPr sz="1200"/>
            </a:lvl1pPr>
          </a:lstStyle>
          <a:p>
            <a:fld id="{9D14272C-5535-4A9E-A29F-847F43465C9A}" type="datetimeFigureOut">
              <a:rPr lang="pt-BR" smtClean="0"/>
              <a:t>06/11/2018</a:t>
            </a:fld>
            <a:endParaRPr lang="pt-BR"/>
          </a:p>
        </p:txBody>
      </p:sp>
      <p:sp>
        <p:nvSpPr>
          <p:cNvPr id="4" name="Espaço Reservado para Rodapé 3"/>
          <p:cNvSpPr>
            <a:spLocks noGrp="1"/>
          </p:cNvSpPr>
          <p:nvPr>
            <p:ph type="ftr" sz="quarter" idx="2"/>
          </p:nvPr>
        </p:nvSpPr>
        <p:spPr>
          <a:xfrm>
            <a:off x="0" y="9421044"/>
            <a:ext cx="2954602" cy="497656"/>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62133" y="9421044"/>
            <a:ext cx="2954602" cy="497656"/>
          </a:xfrm>
          <a:prstGeom prst="rect">
            <a:avLst/>
          </a:prstGeom>
        </p:spPr>
        <p:txBody>
          <a:bodyPr vert="horz" lIns="91440" tIns="45720" rIns="91440" bIns="45720" rtlCol="0" anchor="b"/>
          <a:lstStyle>
            <a:lvl1pPr algn="r">
              <a:defRPr sz="1200"/>
            </a:lvl1pPr>
          </a:lstStyle>
          <a:p>
            <a:fld id="{C19CEA9B-C7E4-4B39-A668-14840E8F896F}" type="slidenum">
              <a:rPr lang="pt-BR" smtClean="0"/>
              <a:t>‹nº›</a:t>
            </a:fld>
            <a:endParaRPr lang="pt-BR"/>
          </a:p>
        </p:txBody>
      </p:sp>
    </p:spTree>
    <p:extLst>
      <p:ext uri="{BB962C8B-B14F-4D97-AF65-F5344CB8AC3E}">
        <p14:creationId xmlns:p14="http://schemas.microsoft.com/office/powerpoint/2010/main" val="2450246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54602" cy="49765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62133" y="1"/>
            <a:ext cx="2954602" cy="497658"/>
          </a:xfrm>
          <a:prstGeom prst="rect">
            <a:avLst/>
          </a:prstGeom>
        </p:spPr>
        <p:txBody>
          <a:bodyPr vert="horz" lIns="91440" tIns="45720" rIns="91440" bIns="45720" rtlCol="0"/>
          <a:lstStyle>
            <a:lvl1pPr algn="r">
              <a:defRPr sz="1200"/>
            </a:lvl1pPr>
          </a:lstStyle>
          <a:p>
            <a:fld id="{BDB0E96B-9944-42A4-8FDA-6A8318AA75FC}" type="datetimeFigureOut">
              <a:rPr lang="pt-BR" smtClean="0"/>
              <a:t>06/11/2018</a:t>
            </a:fld>
            <a:endParaRPr lang="pt-BR"/>
          </a:p>
        </p:txBody>
      </p:sp>
      <p:sp>
        <p:nvSpPr>
          <p:cNvPr id="4" name="Espaço Reservado para Imagem de Slide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1832" y="4773374"/>
            <a:ext cx="5454650" cy="3905489"/>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1044"/>
            <a:ext cx="2954602" cy="497656"/>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62133" y="9421044"/>
            <a:ext cx="2954602" cy="497656"/>
          </a:xfrm>
          <a:prstGeom prst="rect">
            <a:avLst/>
          </a:prstGeom>
        </p:spPr>
        <p:txBody>
          <a:bodyPr vert="horz" lIns="91440" tIns="45720" rIns="91440" bIns="45720" rtlCol="0" anchor="b"/>
          <a:lstStyle>
            <a:lvl1pPr algn="r">
              <a:defRPr sz="1200"/>
            </a:lvl1pPr>
          </a:lstStyle>
          <a:p>
            <a:fld id="{BC850483-911C-479D-8201-3D994A231600}" type="slidenum">
              <a:rPr lang="pt-BR" smtClean="0"/>
              <a:t>‹nº›</a:t>
            </a:fld>
            <a:endParaRPr lang="pt-BR"/>
          </a:p>
        </p:txBody>
      </p:sp>
    </p:spTree>
    <p:extLst>
      <p:ext uri="{BB962C8B-B14F-4D97-AF65-F5344CB8AC3E}">
        <p14:creationId xmlns:p14="http://schemas.microsoft.com/office/powerpoint/2010/main" val="2076168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1</a:t>
            </a:fld>
            <a:endParaRPr lang="pt-BR"/>
          </a:p>
        </p:txBody>
      </p:sp>
    </p:spTree>
    <p:extLst>
      <p:ext uri="{BB962C8B-B14F-4D97-AF65-F5344CB8AC3E}">
        <p14:creationId xmlns:p14="http://schemas.microsoft.com/office/powerpoint/2010/main" val="100463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solidFill>
                  <a:prstClr val="black"/>
                </a:solidFill>
              </a:rPr>
              <a:pPr/>
              <a:t>10</a:t>
            </a:fld>
            <a:endParaRPr lang="pt-BR">
              <a:solidFill>
                <a:prstClr val="black"/>
              </a:solidFill>
            </a:endParaRPr>
          </a:p>
        </p:txBody>
      </p:sp>
    </p:spTree>
    <p:extLst>
      <p:ext uri="{BB962C8B-B14F-4D97-AF65-F5344CB8AC3E}">
        <p14:creationId xmlns:p14="http://schemas.microsoft.com/office/powerpoint/2010/main" val="1374728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Relato integrado é um</a:t>
            </a:r>
            <a:r>
              <a:rPr lang="pt-BR" baseline="0" dirty="0" smtClean="0"/>
              <a:t> modelo de forma de informação que pressupõe que a unidade atue segundo princípios e estruturas integradas e controladas. Tem como vantagem ou benefício a capacidade de demonstrar como os recursos, ou capitais estão organizados e aplicados para a geração de resultados. Propicia a integração de capitais e valores financeiros e não financeiros, ou tangíveis e não tangíveis. Caso das universidades, valores gastos e resultados em termos de conhecimento e desenvolvimento científico. Fatores que não são facilmente contabilizados, mas cujo valor vem sendo cada vez mais reconhecido e valorizado.</a:t>
            </a:r>
          </a:p>
          <a:p>
            <a:r>
              <a:rPr lang="pt-BR" baseline="0" dirty="0" smtClean="0"/>
              <a:t>O relato integrado também favorece à sustentabilidade, especialmente no sentido da continuidade.</a:t>
            </a:r>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11</a:t>
            </a:fld>
            <a:endParaRPr lang="pt-BR"/>
          </a:p>
        </p:txBody>
      </p:sp>
    </p:spTree>
    <p:extLst>
      <p:ext uri="{BB962C8B-B14F-4D97-AF65-F5344CB8AC3E}">
        <p14:creationId xmlns:p14="http://schemas.microsoft.com/office/powerpoint/2010/main" val="3513366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smtClean="0">
                <a:solidFill>
                  <a:srgbClr val="0070C0"/>
                </a:solidFill>
              </a:rPr>
              <a:t>Ações</a:t>
            </a:r>
            <a:r>
              <a:rPr lang="pt-BR" sz="1200" b="1" baseline="0" dirty="0" smtClean="0">
                <a:solidFill>
                  <a:srgbClr val="0070C0"/>
                </a:solidFill>
              </a:rPr>
              <a:t> do TCU para contribuir para a superação de desafios e lacunas.</a:t>
            </a:r>
            <a:endParaRPr lang="pt-BR" sz="1200" b="1" dirty="0" smtClean="0">
              <a:solidFill>
                <a:srgbClr val="0070C0"/>
              </a:solidFill>
            </a:endParaRPr>
          </a:p>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12</a:t>
            </a:fld>
            <a:endParaRPr lang="pt-BR"/>
          </a:p>
        </p:txBody>
      </p:sp>
    </p:spTree>
    <p:extLst>
      <p:ext uri="{BB962C8B-B14F-4D97-AF65-F5344CB8AC3E}">
        <p14:creationId xmlns:p14="http://schemas.microsoft.com/office/powerpoint/2010/main" val="1305351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13</a:t>
            </a:fld>
            <a:endParaRPr lang="pt-BR"/>
          </a:p>
        </p:txBody>
      </p:sp>
    </p:spTree>
    <p:extLst>
      <p:ext uri="{BB962C8B-B14F-4D97-AF65-F5344CB8AC3E}">
        <p14:creationId xmlns:p14="http://schemas.microsoft.com/office/powerpoint/2010/main" val="874895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defRPr/>
            </a:pPr>
            <a:fld id="{8FBF6143-C679-47FA-ACB5-B19561DC324B}" type="slidenum">
              <a:rPr lang="pt-BR" smtClean="0">
                <a:solidFill>
                  <a:prstClr val="black"/>
                </a:solidFill>
              </a:rPr>
              <a:pPr>
                <a:defRPr/>
              </a:pPr>
              <a:t>2</a:t>
            </a:fld>
            <a:endParaRPr lang="pt-BR">
              <a:solidFill>
                <a:prstClr val="black"/>
              </a:solidFill>
            </a:endParaRPr>
          </a:p>
        </p:txBody>
      </p:sp>
    </p:spTree>
    <p:extLst>
      <p:ext uri="{BB962C8B-B14F-4D97-AF65-F5344CB8AC3E}">
        <p14:creationId xmlns:p14="http://schemas.microsoft.com/office/powerpoint/2010/main" val="1514199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3</a:t>
            </a:fld>
            <a:endParaRPr lang="pt-BR"/>
          </a:p>
        </p:txBody>
      </p:sp>
    </p:spTree>
    <p:extLst>
      <p:ext uri="{BB962C8B-B14F-4D97-AF65-F5344CB8AC3E}">
        <p14:creationId xmlns:p14="http://schemas.microsoft.com/office/powerpoint/2010/main" val="1498279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No entanto, o Tribunal verificou críticas à forma como as contas vinham sendo apresentadas. Havia uma constatação de que os relatórios de gestão não eram capazes, em média, de demonstrar de modo claro e estruturado os resultados alcançados pela gestão, assim como a forma como os recursos disponíveis foram manipulados e organizado. </a:t>
            </a:r>
          </a:p>
          <a:p>
            <a:r>
              <a:rPr lang="pt-BR" sz="1200" kern="1200" dirty="0" smtClean="0">
                <a:solidFill>
                  <a:schemeClr val="tx1"/>
                </a:solidFill>
                <a:effectLst/>
                <a:latin typeface="+mn-lt"/>
                <a:ea typeface="+mn-ea"/>
                <a:cs typeface="+mn-cs"/>
              </a:rPr>
              <a:t>Muitos relatórios de gestão eram elaborados por meio de listagens de atos de gestão, tais como licitações, compras, contratos, despesas realizadas, pessoal contratado, etc. Por outro lado, esses relatórios informavam de forma fragmentada os resultados de algumas áreas de atuação da unidade. </a:t>
            </a:r>
          </a:p>
          <a:p>
            <a:r>
              <a:rPr lang="pt-BR" sz="1200" kern="1200" dirty="0" smtClean="0">
                <a:solidFill>
                  <a:schemeClr val="tx1"/>
                </a:solidFill>
                <a:effectLst/>
                <a:latin typeface="+mn-lt"/>
                <a:ea typeface="+mn-ea"/>
                <a:cs typeface="+mn-cs"/>
              </a:rPr>
              <a:t>No entanto, havia pouca informação acerca de como a organização dos recursos estava associada ao alcance dos resultados, o que não permitia avaliar se a estratégia referente a esses capitais foi adequadamente desenvolvida. </a:t>
            </a:r>
          </a:p>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4</a:t>
            </a:fld>
            <a:endParaRPr lang="pt-BR"/>
          </a:p>
        </p:txBody>
      </p:sp>
    </p:spTree>
    <p:extLst>
      <p:ext uri="{BB962C8B-B14F-4D97-AF65-F5344CB8AC3E}">
        <p14:creationId xmlns:p14="http://schemas.microsoft.com/office/powerpoint/2010/main" val="4246258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Também não era devidamente abordada a capacidade de os resultados alcançados e informados satisfazerem as necessidades reais dos clientes e estarem alinhados com os objetivos institucionais. Tais elementos de informação correspondem aos mecanismos de governança, que vêm sendo buscado nos últimos anos, especialmente em função da valorização da estrega dos bens e serviços públicos de que a sociedade realmente está precisando, tanto em ternos qualitativos como quantitativos.</a:t>
            </a:r>
          </a:p>
          <a:p>
            <a:r>
              <a:rPr lang="pt-BR" sz="1200" kern="1200" dirty="0" smtClean="0">
                <a:solidFill>
                  <a:schemeClr val="tx1"/>
                </a:solidFill>
                <a:effectLst/>
                <a:latin typeface="+mn-lt"/>
                <a:ea typeface="+mn-ea"/>
                <a:cs typeface="+mn-cs"/>
              </a:rPr>
              <a:t>E a evolução do grau de maturidade social, administrativo e político da sociedade traz consigo não apenas a compreensão dos mecanismos que o Estado utiliza para sua atuação e entrega de bens e serviços, mas também a percepção da importância de uma gestão eficiente e honesta, especialmente em um cenário de escassez de recursos e aumento das demandas sociais. Mais uma vez, aqui, os mecanismos da governança, como liderança, relacionamento com os interessados (internos e externos), estratégia, supervisão, controles internos e gestão de risco.</a:t>
            </a:r>
          </a:p>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5</a:t>
            </a:fld>
            <a:endParaRPr lang="pt-BR"/>
          </a:p>
        </p:txBody>
      </p:sp>
    </p:spTree>
    <p:extLst>
      <p:ext uri="{BB962C8B-B14F-4D97-AF65-F5344CB8AC3E}">
        <p14:creationId xmlns:p14="http://schemas.microsoft.com/office/powerpoint/2010/main" val="442210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Outro fator que ganhou importância foi a </a:t>
            </a:r>
            <a:r>
              <a:rPr lang="pt-BR" sz="1200" i="1" kern="1200" dirty="0" err="1" smtClean="0">
                <a:solidFill>
                  <a:schemeClr val="tx1"/>
                </a:solidFill>
                <a:effectLst/>
                <a:latin typeface="+mn-lt"/>
                <a:ea typeface="+mn-ea"/>
                <a:cs typeface="+mn-cs"/>
              </a:rPr>
              <a:t>accountability</a:t>
            </a:r>
            <a:r>
              <a:rPr lang="pt-BR" sz="1200" kern="1200" dirty="0" smtClean="0">
                <a:solidFill>
                  <a:schemeClr val="tx1"/>
                </a:solidFill>
                <a:effectLst/>
                <a:latin typeface="+mn-lt"/>
                <a:ea typeface="+mn-ea"/>
                <a:cs typeface="+mn-cs"/>
              </a:rPr>
              <a:t>, que corresponde à união da capacidade de prestar contas, de informar claramente o que foi feito em uma gestão, com a capacidade de deixar claras as competências e responsabilidades dos gestores envolvidos e destacados para a organização.</a:t>
            </a:r>
          </a:p>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6</a:t>
            </a:fld>
            <a:endParaRPr lang="pt-BR"/>
          </a:p>
        </p:txBody>
      </p:sp>
    </p:spTree>
    <p:extLst>
      <p:ext uri="{BB962C8B-B14F-4D97-AF65-F5344CB8AC3E}">
        <p14:creationId xmlns:p14="http://schemas.microsoft.com/office/powerpoint/2010/main" val="4201884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Na verdade, a capacidade de prestar contas está associada também à habilidade de informar, identificando-se as informações e dados que são relevantes para esse fim e que vão ao encontro do que os clientes querem ou acham importante saber. Nesse caso, não apenas o conteúdo é importante, mas também a forma como a informação é apresentada, abrangendo a utilização de elementos gráficos, a construção de indicadores que sejam relevantes e pertinentes, a utilização de redação ou terminologia compreensível, a organização lógica e a inclusão de sínteses.</a:t>
            </a:r>
          </a:p>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7</a:t>
            </a:fld>
            <a:endParaRPr lang="pt-BR"/>
          </a:p>
        </p:txBody>
      </p:sp>
    </p:spTree>
    <p:extLst>
      <p:ext uri="{BB962C8B-B14F-4D97-AF65-F5344CB8AC3E}">
        <p14:creationId xmlns:p14="http://schemas.microsoft.com/office/powerpoint/2010/main" val="1557082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Critérios de relevância,</a:t>
            </a:r>
            <a:r>
              <a:rPr lang="pt-BR" baseline="0" dirty="0" smtClean="0"/>
              <a:t> objetividade, clareza, concisão.</a:t>
            </a:r>
          </a:p>
          <a:p>
            <a:r>
              <a:rPr lang="pt-BR" baseline="0" dirty="0" smtClean="0"/>
              <a:t>Demonstração do alcance dos resultados e do atendimento à missão da unidade, associado à demonstração das ações para proporcionar legalidade e eficiência aos atos praticados e às atividades da unidade. </a:t>
            </a:r>
            <a:endParaRPr lang="pt-BR" baseline="0" dirty="0" smtClean="0"/>
          </a:p>
          <a:p>
            <a:r>
              <a:rPr lang="pt-BR" sz="1200" kern="1200" dirty="0" smtClean="0">
                <a:solidFill>
                  <a:schemeClr val="tx1"/>
                </a:solidFill>
                <a:effectLst/>
                <a:latin typeface="+mn-lt"/>
                <a:ea typeface="+mn-ea"/>
                <a:cs typeface="+mn-cs"/>
              </a:rPr>
              <a:t>No caso dos indicadores, por exemplo, é importante que eles sejam abrangentes e considerem todos as frentes de ação da unidade, que estejam de acordo com as necessidades reais de produtos e serviços que precisam ser entregues. As metas também precisam ser colocadas de forma honesta, mediante a informação de quanto elas representam em relação ao que precisa ser alcançado na realidade do momento e de que forma elas estão inseridas nas estratégias de curto, médio e longo prazo.</a:t>
            </a:r>
          </a:p>
          <a:p>
            <a:r>
              <a:rPr lang="pt-BR" sz="1200" kern="1200" dirty="0" smtClean="0">
                <a:solidFill>
                  <a:schemeClr val="tx1"/>
                </a:solidFill>
                <a:effectLst/>
                <a:latin typeface="+mn-lt"/>
                <a:ea typeface="+mn-ea"/>
                <a:cs typeface="+mn-cs"/>
              </a:rPr>
              <a:t> </a:t>
            </a:r>
          </a:p>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t>8</a:t>
            </a:fld>
            <a:endParaRPr lang="pt-BR"/>
          </a:p>
        </p:txBody>
      </p:sp>
    </p:spTree>
    <p:extLst>
      <p:ext uri="{BB962C8B-B14F-4D97-AF65-F5344CB8AC3E}">
        <p14:creationId xmlns:p14="http://schemas.microsoft.com/office/powerpoint/2010/main" val="759401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C850483-911C-479D-8201-3D994A231600}" type="slidenum">
              <a:rPr lang="pt-BR" smtClean="0">
                <a:solidFill>
                  <a:prstClr val="black"/>
                </a:solidFill>
              </a:rPr>
              <a:pPr/>
              <a:t>9</a:t>
            </a:fld>
            <a:endParaRPr lang="pt-BR">
              <a:solidFill>
                <a:prstClr val="black"/>
              </a:solidFill>
            </a:endParaRPr>
          </a:p>
        </p:txBody>
      </p:sp>
    </p:spTree>
    <p:extLst>
      <p:ext uri="{BB962C8B-B14F-4D97-AF65-F5344CB8AC3E}">
        <p14:creationId xmlns:p14="http://schemas.microsoft.com/office/powerpoint/2010/main" val="236021496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tângulo 6"/>
          <p:cNvSpPr/>
          <p:nvPr userDrawn="1"/>
        </p:nvSpPr>
        <p:spPr>
          <a:xfrm>
            <a:off x="0" y="0"/>
            <a:ext cx="12192000" cy="40005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0" name="Imagem 9"/>
          <p:cNvPicPr>
            <a:picLocks noChangeAspect="1"/>
          </p:cNvPicPr>
          <p:nvPr userDrawn="1"/>
        </p:nvPicPr>
        <p:blipFill rotWithShape="1">
          <a:blip r:embed="rId2" cstate="print">
            <a:extLst>
              <a:ext uri="{BEBA8EAE-BF5A-486C-A8C5-ECC9F3942E4B}">
                <a14:imgProps xmlns:a14="http://schemas.microsoft.com/office/drawing/2010/main">
                  <a14:imgLayer r:embed="rId3">
                    <a14:imgEffect>
                      <a14:colorTemperature colorTemp="3354"/>
                    </a14:imgEffect>
                    <a14:imgEffect>
                      <a14:brightnessContrast bright="1000"/>
                    </a14:imgEffect>
                  </a14:imgLayer>
                </a14:imgProps>
              </a:ext>
              <a:ext uri="{28A0092B-C50C-407E-A947-70E740481C1C}">
                <a14:useLocalDpi xmlns:a14="http://schemas.microsoft.com/office/drawing/2010/main" val="0"/>
              </a:ext>
            </a:extLst>
          </a:blip>
          <a:srcRect l="81034" t="74436" b="1"/>
          <a:stretch/>
        </p:blipFill>
        <p:spPr>
          <a:xfrm>
            <a:off x="6709025" y="-64207"/>
            <a:ext cx="5482975" cy="4153123"/>
          </a:xfrm>
          <a:prstGeom prst="rect">
            <a:avLst/>
          </a:prstGeom>
          <a:noFill/>
        </p:spPr>
      </p:pic>
      <p:sp>
        <p:nvSpPr>
          <p:cNvPr id="14" name="Retângulo 13"/>
          <p:cNvSpPr/>
          <p:nvPr userDrawn="1"/>
        </p:nvSpPr>
        <p:spPr>
          <a:xfrm>
            <a:off x="11498580" y="6137910"/>
            <a:ext cx="605790" cy="7200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ctrTitle"/>
          </p:nvPr>
        </p:nvSpPr>
        <p:spPr>
          <a:xfrm>
            <a:off x="838200" y="1678193"/>
            <a:ext cx="6659880" cy="1831770"/>
          </a:xfrm>
          <a:prstGeom prst="rect">
            <a:avLst/>
          </a:prstGeom>
        </p:spPr>
        <p:txBody>
          <a:bodyPr anchor="b"/>
          <a:lstStyle>
            <a:lvl1pPr algn="l">
              <a:defRPr sz="6000">
                <a:solidFill>
                  <a:schemeClr val="accent6">
                    <a:lumMod val="50000"/>
                  </a:schemeClr>
                </a:solidFill>
              </a:defRPr>
            </a:lvl1pPr>
          </a:lstStyle>
          <a:p>
            <a:r>
              <a:rPr lang="pt-BR" dirty="0" smtClean="0"/>
              <a:t>Clique para editar o título mestre</a:t>
            </a:r>
            <a:endParaRPr lang="pt-BR" dirty="0"/>
          </a:p>
        </p:txBody>
      </p:sp>
      <p:sp>
        <p:nvSpPr>
          <p:cNvPr id="3" name="Subtítulo 2"/>
          <p:cNvSpPr>
            <a:spLocks noGrp="1"/>
          </p:cNvSpPr>
          <p:nvPr>
            <p:ph type="subTitle" idx="1"/>
          </p:nvPr>
        </p:nvSpPr>
        <p:spPr>
          <a:xfrm>
            <a:off x="838200" y="4894729"/>
            <a:ext cx="10515600" cy="132509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smtClean="0"/>
              <a:t>Clique para editar o estilo do subtítulo mestre</a:t>
            </a:r>
            <a:endParaRPr lang="pt-BR" dirty="0"/>
          </a:p>
        </p:txBody>
      </p:sp>
      <p:sp>
        <p:nvSpPr>
          <p:cNvPr id="4" name="Espaço Reservado para Data 3"/>
          <p:cNvSpPr>
            <a:spLocks noGrp="1"/>
          </p:cNvSpPr>
          <p:nvPr>
            <p:ph type="dt" sz="half" idx="10"/>
          </p:nvPr>
        </p:nvSpPr>
        <p:spPr/>
        <p:txBody>
          <a:bodyPr/>
          <a:lstStyle/>
          <a:p>
            <a:fld id="{A8BEFE88-8AFA-4CAB-8D9E-C2EDA41CC309}" type="datetimeFigureOut">
              <a:rPr lang="pt-BR" smtClean="0"/>
              <a:t>06/11/2018</a:t>
            </a:fld>
            <a:endParaRPr lang="pt-BR"/>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DA4A019-E8B9-43C2-B82B-7CC0C2616060}" type="slidenum">
              <a:rPr lang="pt-BR" smtClean="0"/>
              <a:t>‹nº›</a:t>
            </a:fld>
            <a:endParaRPr lang="pt-BR"/>
          </a:p>
        </p:txBody>
      </p:sp>
      <p:pic>
        <p:nvPicPr>
          <p:cNvPr id="13" name="Imagem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280530"/>
            <a:ext cx="2218763" cy="403584"/>
          </a:xfrm>
          <a:prstGeom prst="rect">
            <a:avLst/>
          </a:prstGeom>
        </p:spPr>
      </p:pic>
      <p:sp>
        <p:nvSpPr>
          <p:cNvPr id="8" name="Triângulo isósceles 7"/>
          <p:cNvSpPr/>
          <p:nvPr userDrawn="1"/>
        </p:nvSpPr>
        <p:spPr>
          <a:xfrm rot="10800000">
            <a:off x="723900" y="3876621"/>
            <a:ext cx="556260" cy="384284"/>
          </a:xfrm>
          <a:prstGeom prst="triangl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56617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AD8AEB14-E6EB-499E-8853-533B9C21B530}" type="datetimeFigureOut">
              <a:rPr lang="pt-BR">
                <a:solidFill>
                  <a:prstClr val="black">
                    <a:tint val="75000"/>
                  </a:prstClr>
                </a:solidFill>
              </a:rPr>
              <a:pPr>
                <a:defRPr/>
              </a:pPr>
              <a:t>06/11/2018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CE69A9E6-0F72-4FFD-9B2B-C620FF3B626C}"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50113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3DD82043-2376-4C07-B24E-0EA380900398}" type="datetimeFigureOut">
              <a:rPr lang="pt-BR">
                <a:solidFill>
                  <a:prstClr val="black">
                    <a:tint val="75000"/>
                  </a:prstClr>
                </a:solidFill>
              </a:rPr>
              <a:pPr>
                <a:defRPr/>
              </a:pPr>
              <a:t>06/11/2018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25AC9AC1-6A96-4768-9138-44C7FE880AFA}"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1086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B5F4BA5A-5C5F-422B-90C8-7E68F3826129}" type="datetimeFigureOut">
              <a:rPr lang="pt-BR">
                <a:solidFill>
                  <a:prstClr val="black">
                    <a:tint val="75000"/>
                  </a:prstClr>
                </a:solidFill>
              </a:rPr>
              <a:pPr>
                <a:defRPr/>
              </a:pPr>
              <a:t>06/11/2018</a:t>
            </a:fld>
            <a:endParaRPr lang="pt-BR">
              <a:solidFill>
                <a:prstClr val="black">
                  <a:tint val="75000"/>
                </a:prstClr>
              </a:solidFill>
            </a:endParaRPr>
          </a:p>
        </p:txBody>
      </p:sp>
      <p:sp>
        <p:nvSpPr>
          <p:cNvPr id="8"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9" name="Espaço Reservado para Número de Slide 5"/>
          <p:cNvSpPr>
            <a:spLocks noGrp="1"/>
          </p:cNvSpPr>
          <p:nvPr>
            <p:ph type="sldNum" sz="quarter" idx="12"/>
          </p:nvPr>
        </p:nvSpPr>
        <p:spPr/>
        <p:txBody>
          <a:bodyPr/>
          <a:lstStyle>
            <a:lvl1pPr>
              <a:defRPr/>
            </a:lvl1pPr>
          </a:lstStyle>
          <a:p>
            <a:pPr>
              <a:defRPr/>
            </a:pPr>
            <a:fld id="{B9D21EB5-6B95-47AE-99E7-CB345E3A5C2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55023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5AAE463F-00CB-4FDD-8E49-8FF27D90B0A7}" type="datetimeFigureOut">
              <a:rPr lang="pt-BR">
                <a:solidFill>
                  <a:prstClr val="black">
                    <a:tint val="75000"/>
                  </a:prstClr>
                </a:solidFill>
              </a:rPr>
              <a:pPr>
                <a:defRPr/>
              </a:pPr>
              <a:t>06/11/2018</a:t>
            </a:fld>
            <a:endParaRPr lang="pt-BR">
              <a:solidFill>
                <a:prstClr val="black">
                  <a:tint val="75000"/>
                </a:prstClr>
              </a:solidFill>
            </a:endParaRPr>
          </a:p>
        </p:txBody>
      </p:sp>
      <p:sp>
        <p:nvSpPr>
          <p:cNvPr id="4"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5" name="Espaço Reservado para Número de Slide 5"/>
          <p:cNvSpPr>
            <a:spLocks noGrp="1"/>
          </p:cNvSpPr>
          <p:nvPr>
            <p:ph type="sldNum" sz="quarter" idx="12"/>
          </p:nvPr>
        </p:nvSpPr>
        <p:spPr/>
        <p:txBody>
          <a:bodyPr/>
          <a:lstStyle>
            <a:lvl1pPr>
              <a:defRPr/>
            </a:lvl1pPr>
          </a:lstStyle>
          <a:p>
            <a:pPr>
              <a:defRPr/>
            </a:pPr>
            <a:fld id="{0A44FEAC-9C14-43FA-9EE5-FF8CFADADE2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8559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C8AA3A21-CBCB-416A-A71C-30A6F7EAFDC2}" type="datetimeFigureOut">
              <a:rPr lang="pt-BR">
                <a:solidFill>
                  <a:prstClr val="black">
                    <a:tint val="75000"/>
                  </a:prstClr>
                </a:solidFill>
              </a:rPr>
              <a:pPr>
                <a:defRPr/>
              </a:pPr>
              <a:t>06/11/2018</a:t>
            </a:fld>
            <a:endParaRPr lang="pt-BR">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pPr>
              <a:defRPr/>
            </a:pPr>
            <a:fld id="{E437B6D0-48D9-4CD3-B351-83C48F7E3F8F}"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893012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116FB28D-F20D-43B9-A199-B28578E91D09}" type="datetimeFigureOut">
              <a:rPr lang="pt-BR">
                <a:solidFill>
                  <a:prstClr val="black">
                    <a:tint val="75000"/>
                  </a:prstClr>
                </a:solidFill>
              </a:rPr>
              <a:pPr>
                <a:defRPr/>
              </a:pPr>
              <a:t>06/11/2018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7BDDE166-0A18-4F70-90C5-792246A2A00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233485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AAF44E1D-4C7A-46CB-BE9D-E3203793F7D3}" type="datetimeFigureOut">
              <a:rPr lang="pt-BR">
                <a:solidFill>
                  <a:prstClr val="black">
                    <a:tint val="75000"/>
                  </a:prstClr>
                </a:solidFill>
              </a:rPr>
              <a:pPr>
                <a:defRPr/>
              </a:pPr>
              <a:t>06/11/2018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9F8D7DF7-110E-4AF9-86B9-A47B632F74FC}"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502288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93C4F07-F5C6-47A5-BBF1-561843550E02}" type="datetimeFigureOut">
              <a:rPr lang="pt-BR">
                <a:solidFill>
                  <a:prstClr val="black">
                    <a:tint val="75000"/>
                  </a:prstClr>
                </a:solidFill>
              </a:rPr>
              <a:pPr>
                <a:defRPr/>
              </a:pPr>
              <a:t>06/11/2018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C42FECE8-BD5D-4334-99F2-D345253ADC16}"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063199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6024FC6D-A895-4569-B5FB-3A7C144D2D99}" type="datetimeFigureOut">
              <a:rPr lang="pt-BR">
                <a:solidFill>
                  <a:prstClr val="black">
                    <a:tint val="75000"/>
                  </a:prstClr>
                </a:solidFill>
              </a:rPr>
              <a:pPr>
                <a:defRPr/>
              </a:pPr>
              <a:t>06/11/2018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78050E90-49FB-4062-AABD-2CE0D3A7B0C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77148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9" name="Triângulo isósceles 8"/>
          <p:cNvSpPr/>
          <p:nvPr userDrawn="1"/>
        </p:nvSpPr>
        <p:spPr>
          <a:xfrm rot="10800000">
            <a:off x="723900" y="1172866"/>
            <a:ext cx="556260" cy="384284"/>
          </a:xfrm>
          <a:prstGeom prst="triangl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p:cNvSpPr/>
          <p:nvPr userDrawn="1"/>
        </p:nvSpPr>
        <p:spPr>
          <a:xfrm>
            <a:off x="0" y="0"/>
            <a:ext cx="12192000" cy="133731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p:cNvPicPr>
            <a:picLocks noChangeAspect="1"/>
          </p:cNvPicPr>
          <p:nvPr userDrawn="1"/>
        </p:nvPicPr>
        <p:blipFill rotWithShape="1">
          <a:blip r:embed="rId2" cstate="print">
            <a:extLst>
              <a:ext uri="{28A0092B-C50C-407E-A947-70E740481C1C}">
                <a14:useLocalDpi xmlns:a14="http://schemas.microsoft.com/office/drawing/2010/main" val="0"/>
              </a:ext>
            </a:extLst>
          </a:blip>
          <a:srcRect t="79505"/>
          <a:stretch/>
        </p:blipFill>
        <p:spPr>
          <a:xfrm>
            <a:off x="0" y="-11430"/>
            <a:ext cx="12192000" cy="1404135"/>
          </a:xfrm>
          <a:prstGeom prst="rect">
            <a:avLst/>
          </a:prstGeom>
        </p:spPr>
      </p:pic>
      <p:sp>
        <p:nvSpPr>
          <p:cNvPr id="3" name="Espaço Reservado para Conteúdo 2"/>
          <p:cNvSpPr>
            <a:spLocks noGrp="1"/>
          </p:cNvSpPr>
          <p:nvPr>
            <p:ph idx="1"/>
          </p:nvPr>
        </p:nvSpPr>
        <p:spPr/>
        <p:txBody>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10"/>
          </p:nvPr>
        </p:nvSpPr>
        <p:spPr/>
        <p:txBody>
          <a:bodyPr/>
          <a:lstStyle/>
          <a:p>
            <a:fld id="{A8BEFE88-8AFA-4CAB-8D9E-C2EDA41CC309}" type="datetimeFigureOut">
              <a:rPr lang="pt-BR" smtClean="0"/>
              <a:t>06/11/2018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A4A019-E8B9-43C2-B82B-7CC0C2616060}" type="slidenum">
              <a:rPr lang="pt-BR" smtClean="0"/>
              <a:t>‹nº›</a:t>
            </a:fld>
            <a:endParaRPr lang="pt-BR"/>
          </a:p>
        </p:txBody>
      </p:sp>
      <p:sp>
        <p:nvSpPr>
          <p:cNvPr id="14" name="Título 1"/>
          <p:cNvSpPr>
            <a:spLocks noGrp="1"/>
          </p:cNvSpPr>
          <p:nvPr>
            <p:ph type="ctrTitle"/>
          </p:nvPr>
        </p:nvSpPr>
        <p:spPr>
          <a:xfrm>
            <a:off x="838200" y="249443"/>
            <a:ext cx="9829800" cy="1087867"/>
          </a:xfrm>
          <a:prstGeom prst="rect">
            <a:avLst/>
          </a:prstGeom>
        </p:spPr>
        <p:txBody>
          <a:bodyPr anchor="b" anchorCtr="0"/>
          <a:lstStyle>
            <a:lvl1pPr algn="l">
              <a:defRPr sz="4000">
                <a:solidFill>
                  <a:schemeClr val="tx1">
                    <a:lumMod val="50000"/>
                    <a:lumOff val="50000"/>
                  </a:schemeClr>
                </a:solidFill>
              </a:defRPr>
            </a:lvl1pPr>
          </a:lstStyle>
          <a:p>
            <a:r>
              <a:rPr lang="pt-BR" dirty="0" smtClean="0"/>
              <a:t>Clique para editar o título mestre</a:t>
            </a:r>
            <a:endParaRPr lang="pt-BR" dirty="0"/>
          </a:p>
        </p:txBody>
      </p:sp>
    </p:spTree>
    <p:extLst>
      <p:ext uri="{BB962C8B-B14F-4D97-AF65-F5344CB8AC3E}">
        <p14:creationId xmlns:p14="http://schemas.microsoft.com/office/powerpoint/2010/main" val="3661691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as Partes de Conteúdo">
    <p:spTree>
      <p:nvGrpSpPr>
        <p:cNvPr id="1" name=""/>
        <p:cNvGrpSpPr/>
        <p:nvPr/>
      </p:nvGrpSpPr>
      <p:grpSpPr>
        <a:xfrm>
          <a:off x="0" y="0"/>
          <a:ext cx="0" cy="0"/>
          <a:chOff x="0" y="0"/>
          <a:chExt cx="0" cy="0"/>
        </a:xfrm>
      </p:grpSpPr>
      <p:sp>
        <p:nvSpPr>
          <p:cNvPr id="10" name="Retângulo 9"/>
          <p:cNvSpPr/>
          <p:nvPr userDrawn="1"/>
        </p:nvSpPr>
        <p:spPr>
          <a:xfrm>
            <a:off x="0" y="0"/>
            <a:ext cx="12192000" cy="133731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2" name="Imagem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79505"/>
          <a:stretch/>
        </p:blipFill>
        <p:spPr>
          <a:xfrm>
            <a:off x="0" y="-11430"/>
            <a:ext cx="12192000" cy="1404135"/>
          </a:xfrm>
          <a:prstGeom prst="rect">
            <a:avLst/>
          </a:prstGeom>
        </p:spPr>
      </p:pic>
      <p:sp>
        <p:nvSpPr>
          <p:cNvPr id="13" name="Triângulo isósceles 12"/>
          <p:cNvSpPr/>
          <p:nvPr userDrawn="1"/>
        </p:nvSpPr>
        <p:spPr>
          <a:xfrm rot="10800000">
            <a:off x="723900" y="1172866"/>
            <a:ext cx="556260" cy="384284"/>
          </a:xfrm>
          <a:prstGeom prst="triangl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Conteúdo 3"/>
          <p:cNvSpPr>
            <a:spLocks noGrp="1"/>
          </p:cNvSpPr>
          <p:nvPr>
            <p:ph sz="half" idx="2"/>
          </p:nvPr>
        </p:nvSpPr>
        <p:spPr>
          <a:xfrm>
            <a:off x="6172200" y="1825625"/>
            <a:ext cx="5181600" cy="4351338"/>
          </a:xfrm>
        </p:spPr>
        <p:txBody>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5" name="Espaço Reservado para Data 4"/>
          <p:cNvSpPr>
            <a:spLocks noGrp="1"/>
          </p:cNvSpPr>
          <p:nvPr>
            <p:ph type="dt" sz="half" idx="10"/>
          </p:nvPr>
        </p:nvSpPr>
        <p:spPr/>
        <p:txBody>
          <a:bodyPr/>
          <a:lstStyle/>
          <a:p>
            <a:fld id="{A8BEFE88-8AFA-4CAB-8D9E-C2EDA41CC309}" type="datetimeFigureOut">
              <a:rPr lang="pt-BR" smtClean="0"/>
              <a:t>06/11/2018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A4A019-E8B9-43C2-B82B-7CC0C2616060}" type="slidenum">
              <a:rPr lang="pt-BR" smtClean="0"/>
              <a:t>‹nº›</a:t>
            </a:fld>
            <a:endParaRPr lang="pt-BR"/>
          </a:p>
        </p:txBody>
      </p:sp>
      <p:sp>
        <p:nvSpPr>
          <p:cNvPr id="11" name="Título 1"/>
          <p:cNvSpPr>
            <a:spLocks noGrp="1"/>
          </p:cNvSpPr>
          <p:nvPr>
            <p:ph type="ctrTitle"/>
          </p:nvPr>
        </p:nvSpPr>
        <p:spPr>
          <a:xfrm>
            <a:off x="838200" y="249443"/>
            <a:ext cx="9829800" cy="1087867"/>
          </a:xfrm>
          <a:prstGeom prst="rect">
            <a:avLst/>
          </a:prstGeom>
        </p:spPr>
        <p:txBody>
          <a:bodyPr anchor="b" anchorCtr="0"/>
          <a:lstStyle>
            <a:lvl1pPr algn="l">
              <a:defRPr sz="4000">
                <a:solidFill>
                  <a:schemeClr val="tx1">
                    <a:lumMod val="50000"/>
                    <a:lumOff val="50000"/>
                  </a:schemeClr>
                </a:solidFill>
              </a:defRPr>
            </a:lvl1pPr>
          </a:lstStyle>
          <a:p>
            <a:r>
              <a:rPr lang="pt-BR" dirty="0" smtClean="0"/>
              <a:t>Clique para editar o título mestre</a:t>
            </a:r>
            <a:endParaRPr lang="pt-BR" dirty="0"/>
          </a:p>
        </p:txBody>
      </p:sp>
    </p:spTree>
    <p:extLst>
      <p:ext uri="{BB962C8B-B14F-4D97-AF65-F5344CB8AC3E}">
        <p14:creationId xmlns:p14="http://schemas.microsoft.com/office/powerpoint/2010/main" val="225436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sp>
        <p:nvSpPr>
          <p:cNvPr id="11" name="Retângulo 10"/>
          <p:cNvSpPr/>
          <p:nvPr userDrawn="1"/>
        </p:nvSpPr>
        <p:spPr>
          <a:xfrm>
            <a:off x="0" y="0"/>
            <a:ext cx="12192000" cy="133731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3" name="Imagem 12"/>
          <p:cNvPicPr>
            <a:picLocks noChangeAspect="1"/>
          </p:cNvPicPr>
          <p:nvPr userDrawn="1"/>
        </p:nvPicPr>
        <p:blipFill rotWithShape="1">
          <a:blip r:embed="rId2" cstate="print">
            <a:extLst>
              <a:ext uri="{28A0092B-C50C-407E-A947-70E740481C1C}">
                <a14:useLocalDpi xmlns:a14="http://schemas.microsoft.com/office/drawing/2010/main" val="0"/>
              </a:ext>
            </a:extLst>
          </a:blip>
          <a:srcRect t="79505"/>
          <a:stretch/>
        </p:blipFill>
        <p:spPr>
          <a:xfrm>
            <a:off x="0" y="-11430"/>
            <a:ext cx="12192000" cy="1404135"/>
          </a:xfrm>
          <a:prstGeom prst="rect">
            <a:avLst/>
          </a:prstGeom>
        </p:spPr>
      </p:pic>
      <p:sp>
        <p:nvSpPr>
          <p:cNvPr id="14" name="Triângulo isósceles 13"/>
          <p:cNvSpPr/>
          <p:nvPr userDrawn="1"/>
        </p:nvSpPr>
        <p:spPr>
          <a:xfrm rot="10800000">
            <a:off x="723900" y="1172866"/>
            <a:ext cx="556260" cy="384284"/>
          </a:xfrm>
          <a:prstGeom prst="triangl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Espaço Reservado para Texto 2"/>
          <p:cNvSpPr>
            <a:spLocks noGrp="1"/>
          </p:cNvSpPr>
          <p:nvPr>
            <p:ph type="body" idx="1"/>
          </p:nvPr>
        </p:nvSpPr>
        <p:spPr>
          <a:xfrm>
            <a:off x="839788" y="1681163"/>
            <a:ext cx="5157787" cy="823912"/>
          </a:xfrm>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dirty="0"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5" name="Espaço Reservado para Texto 4"/>
          <p:cNvSpPr>
            <a:spLocks noGrp="1"/>
          </p:cNvSpPr>
          <p:nvPr>
            <p:ph type="body" sz="quarter" idx="3"/>
          </p:nvPr>
        </p:nvSpPr>
        <p:spPr>
          <a:xfrm>
            <a:off x="6172200" y="1681163"/>
            <a:ext cx="5183188" cy="823912"/>
          </a:xfrm>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8BEFE88-8AFA-4CAB-8D9E-C2EDA41CC309}" type="datetimeFigureOut">
              <a:rPr lang="pt-BR" smtClean="0"/>
              <a:t>06/11/2018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DA4A019-E8B9-43C2-B82B-7CC0C2616060}" type="slidenum">
              <a:rPr lang="pt-BR" smtClean="0"/>
              <a:t>‹nº›</a:t>
            </a:fld>
            <a:endParaRPr lang="pt-BR"/>
          </a:p>
        </p:txBody>
      </p:sp>
      <p:sp>
        <p:nvSpPr>
          <p:cNvPr id="12" name="Título 1"/>
          <p:cNvSpPr>
            <a:spLocks noGrp="1"/>
          </p:cNvSpPr>
          <p:nvPr>
            <p:ph type="ctrTitle"/>
          </p:nvPr>
        </p:nvSpPr>
        <p:spPr>
          <a:xfrm>
            <a:off x="838200" y="249443"/>
            <a:ext cx="9829800" cy="1087867"/>
          </a:xfrm>
          <a:prstGeom prst="rect">
            <a:avLst/>
          </a:prstGeom>
        </p:spPr>
        <p:txBody>
          <a:bodyPr anchor="b" anchorCtr="0"/>
          <a:lstStyle>
            <a:lvl1pPr algn="l">
              <a:defRPr sz="4000">
                <a:solidFill>
                  <a:schemeClr val="tx1">
                    <a:lumMod val="50000"/>
                    <a:lumOff val="50000"/>
                  </a:schemeClr>
                </a:solidFill>
              </a:defRPr>
            </a:lvl1pPr>
          </a:lstStyle>
          <a:p>
            <a:r>
              <a:rPr lang="pt-BR" dirty="0" smtClean="0"/>
              <a:t>Clique para editar o título mestre</a:t>
            </a:r>
            <a:endParaRPr lang="pt-BR" dirty="0"/>
          </a:p>
        </p:txBody>
      </p:sp>
    </p:spTree>
    <p:extLst>
      <p:ext uri="{BB962C8B-B14F-4D97-AF65-F5344CB8AC3E}">
        <p14:creationId xmlns:p14="http://schemas.microsoft.com/office/powerpoint/2010/main" val="353924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4" name="Retângulo 3"/>
          <p:cNvSpPr/>
          <p:nvPr userDrawn="1"/>
        </p:nvSpPr>
        <p:spPr>
          <a:xfrm>
            <a:off x="0" y="0"/>
            <a:ext cx="12192000" cy="133731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Imagem 4"/>
          <p:cNvPicPr>
            <a:picLocks noChangeAspect="1"/>
          </p:cNvPicPr>
          <p:nvPr userDrawn="1"/>
        </p:nvPicPr>
        <p:blipFill rotWithShape="1">
          <a:blip r:embed="rId2" cstate="print">
            <a:extLst>
              <a:ext uri="{28A0092B-C50C-407E-A947-70E740481C1C}">
                <a14:useLocalDpi xmlns:a14="http://schemas.microsoft.com/office/drawing/2010/main" val="0"/>
              </a:ext>
            </a:extLst>
          </a:blip>
          <a:srcRect t="79505"/>
          <a:stretch/>
        </p:blipFill>
        <p:spPr>
          <a:xfrm>
            <a:off x="0" y="-11430"/>
            <a:ext cx="12192000" cy="1404135"/>
          </a:xfrm>
          <a:prstGeom prst="rect">
            <a:avLst/>
          </a:prstGeom>
        </p:spPr>
      </p:pic>
      <p:sp>
        <p:nvSpPr>
          <p:cNvPr id="6" name="Triângulo isósceles 5"/>
          <p:cNvSpPr/>
          <p:nvPr userDrawn="1"/>
        </p:nvSpPr>
        <p:spPr>
          <a:xfrm rot="10800000">
            <a:off x="723900" y="1172866"/>
            <a:ext cx="556260" cy="384284"/>
          </a:xfrm>
          <a:prstGeom prst="triangl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Título 1"/>
          <p:cNvSpPr>
            <a:spLocks noGrp="1"/>
          </p:cNvSpPr>
          <p:nvPr>
            <p:ph type="ctrTitle"/>
          </p:nvPr>
        </p:nvSpPr>
        <p:spPr>
          <a:xfrm>
            <a:off x="838200" y="249443"/>
            <a:ext cx="9829800" cy="1087867"/>
          </a:xfrm>
          <a:prstGeom prst="rect">
            <a:avLst/>
          </a:prstGeom>
        </p:spPr>
        <p:txBody>
          <a:bodyPr anchor="b" anchorCtr="0"/>
          <a:lstStyle>
            <a:lvl1pPr algn="l">
              <a:defRPr sz="4000">
                <a:solidFill>
                  <a:schemeClr val="tx1">
                    <a:lumMod val="50000"/>
                    <a:lumOff val="50000"/>
                  </a:schemeClr>
                </a:solidFill>
              </a:defRPr>
            </a:lvl1pPr>
          </a:lstStyle>
          <a:p>
            <a:r>
              <a:rPr lang="pt-BR" dirty="0" smtClean="0"/>
              <a:t>Clique para editar o título mestre</a:t>
            </a:r>
            <a:endParaRPr lang="pt-BR" dirty="0"/>
          </a:p>
        </p:txBody>
      </p:sp>
    </p:spTree>
    <p:extLst>
      <p:ext uri="{BB962C8B-B14F-4D97-AF65-F5344CB8AC3E}">
        <p14:creationId xmlns:p14="http://schemas.microsoft.com/office/powerpoint/2010/main" val="219324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4" name="Retângulo 3"/>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Retângulo 1"/>
          <p:cNvSpPr/>
          <p:nvPr userDrawn="1"/>
        </p:nvSpPr>
        <p:spPr>
          <a:xfrm>
            <a:off x="11315700" y="6183630"/>
            <a:ext cx="876300" cy="6809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Imagem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104"/>
            <a:ext cx="12192000" cy="6851448"/>
          </a:xfrm>
          <a:prstGeom prst="rect">
            <a:avLst/>
          </a:prstGeom>
        </p:spPr>
      </p:pic>
    </p:spTree>
    <p:extLst>
      <p:ext uri="{BB962C8B-B14F-4D97-AF65-F5344CB8AC3E}">
        <p14:creationId xmlns:p14="http://schemas.microsoft.com/office/powerpoint/2010/main" val="3154032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2_Em branco">
    <p:spTree>
      <p:nvGrpSpPr>
        <p:cNvPr id="1" name=""/>
        <p:cNvGrpSpPr/>
        <p:nvPr/>
      </p:nvGrpSpPr>
      <p:grpSpPr>
        <a:xfrm>
          <a:off x="0" y="0"/>
          <a:ext cx="0" cy="0"/>
          <a:chOff x="0" y="0"/>
          <a:chExt cx="0" cy="0"/>
        </a:xfrm>
      </p:grpSpPr>
      <p:sp>
        <p:nvSpPr>
          <p:cNvPr id="6" name="Retângulo 5"/>
          <p:cNvSpPr/>
          <p:nvPr userDrawn="1"/>
        </p:nvSpPr>
        <p:spPr>
          <a:xfrm>
            <a:off x="0" y="0"/>
            <a:ext cx="12192000" cy="1602889"/>
          </a:xfrm>
          <a:prstGeom prst="rect">
            <a:avLst/>
          </a:prstGeom>
          <a:solidFill>
            <a:srgbClr val="F6F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 name="Imagem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276"/>
            <a:ext cx="12192000" cy="6851448"/>
          </a:xfrm>
          <a:prstGeom prst="rect">
            <a:avLst/>
          </a:prstGeom>
        </p:spPr>
      </p:pic>
    </p:spTree>
    <p:extLst>
      <p:ext uri="{BB962C8B-B14F-4D97-AF65-F5344CB8AC3E}">
        <p14:creationId xmlns:p14="http://schemas.microsoft.com/office/powerpoint/2010/main" val="2020210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0AC88841-3255-4179-AE1F-C831DD5294D9}" type="datetimeFigureOut">
              <a:rPr lang="pt-BR">
                <a:solidFill>
                  <a:prstClr val="black">
                    <a:tint val="75000"/>
                  </a:prstClr>
                </a:solidFill>
              </a:rPr>
              <a:pPr>
                <a:defRPr/>
              </a:pPr>
              <a:t>06/11/2018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87A81FFF-51AC-4305-97A6-799FC92B7FF1}"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94980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B4F6A6C-0809-473D-A97B-723E5D7ACAEC}" type="datetimeFigureOut">
              <a:rPr lang="pt-BR">
                <a:solidFill>
                  <a:prstClr val="black">
                    <a:tint val="75000"/>
                  </a:prstClr>
                </a:solidFill>
              </a:rPr>
              <a:pPr>
                <a:defRPr/>
              </a:pPr>
              <a:t>06/11/2018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F640E0B7-3E96-4009-9CDC-796584E8FF16}"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405117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5.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EFE88-8AFA-4CAB-8D9E-C2EDA41CC309}" type="datetimeFigureOut">
              <a:rPr lang="pt-BR" smtClean="0"/>
              <a:t>06/11/2018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4A019-E8B9-43C2-B82B-7CC0C2616060}" type="slidenum">
              <a:rPr lang="pt-BR" smtClean="0"/>
              <a:t>‹nº›</a:t>
            </a:fld>
            <a:endParaRPr lang="pt-BR"/>
          </a:p>
        </p:txBody>
      </p:sp>
      <p:pic>
        <p:nvPicPr>
          <p:cNvPr id="14" name="Imagem 1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1483340" y="6271451"/>
            <a:ext cx="595275" cy="507174"/>
          </a:xfrm>
          <a:prstGeom prst="rect">
            <a:avLst/>
          </a:prstGeom>
        </p:spPr>
      </p:pic>
    </p:spTree>
    <p:extLst>
      <p:ext uri="{BB962C8B-B14F-4D97-AF65-F5344CB8AC3E}">
        <p14:creationId xmlns:p14="http://schemas.microsoft.com/office/powerpoint/2010/main" val="319063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61" r:id="rId7"/>
  </p:sldLayoutIdLst>
  <p:txStyles>
    <p:titleStyle>
      <a:lvl1pPr algn="l" defTabSz="914400" rtl="0" eaLnBrk="1" latinLnBrk="0" hangingPunct="1">
        <a:lnSpc>
          <a:spcPct val="90000"/>
        </a:lnSpc>
        <a:spcBef>
          <a:spcPct val="0"/>
        </a:spcBef>
        <a:buNone/>
        <a:defRPr sz="4400" b="1" kern="1200">
          <a:solidFill>
            <a:schemeClr val="accent3">
              <a:lumMod val="20000"/>
              <a:lumOff val="80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Espaço Reservado para Texto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E9EDAFA-F9D5-4D6B-9348-54B687B52137}" type="datetimeFigureOut">
              <a:rPr lang="pt-BR">
                <a:solidFill>
                  <a:prstClr val="black">
                    <a:tint val="75000"/>
                  </a:prstClr>
                </a:solidFill>
              </a:rPr>
              <a:pPr>
                <a:defRPr/>
              </a:pPr>
              <a:t>06/11/2018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93FEC50-464D-4661-8097-E36D52CAEBE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408497599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mailto:contas@tcu.gov.br"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32272" y="1667176"/>
            <a:ext cx="6659880" cy="1831770"/>
          </a:xfrm>
        </p:spPr>
        <p:txBody>
          <a:bodyPr/>
          <a:lstStyle/>
          <a:p>
            <a:pPr algn="ctr"/>
            <a:r>
              <a:rPr lang="pt-BR" dirty="0" smtClean="0"/>
              <a:t>Relatório de gestão para contas de </a:t>
            </a:r>
            <a:r>
              <a:rPr lang="pt-BR" dirty="0" smtClean="0"/>
              <a:t>2018</a:t>
            </a:r>
            <a:br>
              <a:rPr lang="pt-BR" dirty="0" smtClean="0"/>
            </a:br>
            <a:r>
              <a:rPr lang="pt-BR" dirty="0" smtClean="0"/>
              <a:t>Contexto</a:t>
            </a:r>
            <a:endParaRPr lang="pt-BR" dirty="0"/>
          </a:p>
        </p:txBody>
      </p:sp>
      <p:sp>
        <p:nvSpPr>
          <p:cNvPr id="3" name="Subtítulo 2"/>
          <p:cNvSpPr>
            <a:spLocks noGrp="1"/>
          </p:cNvSpPr>
          <p:nvPr>
            <p:ph type="subTitle" idx="1"/>
          </p:nvPr>
        </p:nvSpPr>
        <p:spPr/>
        <p:txBody>
          <a:bodyPr>
            <a:normAutofit/>
          </a:bodyPr>
          <a:lstStyle/>
          <a:p>
            <a:r>
              <a:rPr lang="pt-BR" sz="2000" dirty="0" smtClean="0"/>
              <a:t>Novembro/2018</a:t>
            </a:r>
            <a:endParaRPr lang="pt-BR" sz="2000" dirty="0"/>
          </a:p>
        </p:txBody>
      </p:sp>
    </p:spTree>
    <p:extLst>
      <p:ext uri="{BB962C8B-B14F-4D97-AF65-F5344CB8AC3E}">
        <p14:creationId xmlns:p14="http://schemas.microsoft.com/office/powerpoint/2010/main" val="567353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smtClean="0"/>
              <a:t>Indutores da mudança</a:t>
            </a:r>
            <a:endParaRPr lang="pt-BR" dirty="0"/>
          </a:p>
        </p:txBody>
      </p:sp>
      <p:sp>
        <p:nvSpPr>
          <p:cNvPr id="2" name="Retângulo 1"/>
          <p:cNvSpPr/>
          <p:nvPr/>
        </p:nvSpPr>
        <p:spPr>
          <a:xfrm>
            <a:off x="762000" y="1627172"/>
            <a:ext cx="10472057" cy="501675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4000" b="0" i="0" u="none" strike="noStrike" kern="0" cap="none" spc="0" normalizeH="0" baseline="0" noProof="0" dirty="0" smtClean="0">
                <a:ln>
                  <a:noFill/>
                </a:ln>
                <a:solidFill>
                  <a:prstClr val="black"/>
                </a:solidFill>
                <a:effectLst/>
                <a:uLnTx/>
                <a:uFillTx/>
              </a:rPr>
              <a:t>Lei 13.303/2016</a:t>
            </a:r>
          </a:p>
          <a:p>
            <a:pPr marL="0" marR="0" lvl="0" indent="0" defTabSz="914400" eaLnBrk="1" fontAlgn="auto" latinLnBrk="0" hangingPunct="1">
              <a:lnSpc>
                <a:spcPct val="100000"/>
              </a:lnSpc>
              <a:spcBef>
                <a:spcPts val="0"/>
              </a:spcBef>
              <a:spcAft>
                <a:spcPts val="0"/>
              </a:spcAft>
              <a:buClrTx/>
              <a:buSzTx/>
              <a:buFontTx/>
              <a:buNone/>
              <a:tabLst/>
              <a:defRPr/>
            </a:pPr>
            <a:endParaRPr kumimoji="0" lang="pt-BR" sz="40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t-BR" sz="4000" b="0" i="0" u="none" strike="noStrike" kern="0" cap="none" spc="0" normalizeH="0" baseline="0" noProof="0" dirty="0" smtClean="0">
                <a:ln>
                  <a:noFill/>
                </a:ln>
                <a:solidFill>
                  <a:prstClr val="black"/>
                </a:solidFill>
                <a:effectLst/>
                <a:uLnTx/>
                <a:uFillTx/>
              </a:rPr>
              <a:t>Art. 8º  As empresas públicas e as sociedades de economia mista deverão observar, no mínimo, os seguintes requisitos de transparência:</a:t>
            </a:r>
          </a:p>
          <a:p>
            <a:pPr marL="0" marR="0" lvl="0" indent="0" defTabSz="914400" eaLnBrk="1" fontAlgn="auto" latinLnBrk="0" hangingPunct="1">
              <a:lnSpc>
                <a:spcPct val="100000"/>
              </a:lnSpc>
              <a:spcBef>
                <a:spcPts val="0"/>
              </a:spcBef>
              <a:spcAft>
                <a:spcPts val="0"/>
              </a:spcAft>
              <a:buClrTx/>
              <a:buSzTx/>
              <a:buFontTx/>
              <a:buNone/>
              <a:tabLst/>
              <a:defRPr/>
            </a:pPr>
            <a:r>
              <a:rPr lang="pt-BR" sz="4000" kern="0" dirty="0" smtClean="0">
                <a:solidFill>
                  <a:prstClr val="black"/>
                </a:solidFill>
              </a:rPr>
              <a:t>(...)</a:t>
            </a:r>
            <a:endParaRPr kumimoji="0" lang="pt-BR" sz="4000" b="0" i="0" u="none" strike="noStrike" kern="0" cap="none" spc="0" normalizeH="0" baseline="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t-BR" sz="4000" b="0" i="0" u="none" strike="noStrike" kern="0" cap="none" spc="0" normalizeH="0" baseline="0" noProof="0" dirty="0" smtClean="0">
                <a:ln>
                  <a:noFill/>
                </a:ln>
                <a:solidFill>
                  <a:prstClr val="black"/>
                </a:solidFill>
                <a:effectLst/>
                <a:uLnTx/>
                <a:uFillTx/>
              </a:rPr>
              <a:t>IX - divulgação anual de relatório integrado ou de sustentabilidade.</a:t>
            </a:r>
            <a:endParaRPr kumimoji="0" lang="pt-BR" sz="40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147572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smtClean="0"/>
              <a:t>RELATÓRIO INTEGRADO</a:t>
            </a:r>
            <a:endParaRPr lang="pt-BR" dirty="0"/>
          </a:p>
        </p:txBody>
      </p:sp>
      <p:sp>
        <p:nvSpPr>
          <p:cNvPr id="4" name="Título 1"/>
          <p:cNvSpPr txBox="1">
            <a:spLocks/>
          </p:cNvSpPr>
          <p:nvPr/>
        </p:nvSpPr>
        <p:spPr bwMode="auto">
          <a:xfrm>
            <a:off x="1429525" y="1337310"/>
            <a:ext cx="10035540" cy="4968552"/>
          </a:xfrm>
          <a:prstGeom prst="rect">
            <a:avLst/>
          </a:prstGeom>
          <a:noFill/>
          <a:ln w="9525">
            <a:noFill/>
            <a:miter lim="800000"/>
            <a:headEnd/>
            <a:tailEnd/>
          </a:ln>
        </p:spPr>
        <p:txBody>
          <a:bodyPr anchor="ctr"/>
          <a:lstStyle/>
          <a:p>
            <a:pPr algn="just"/>
            <a:r>
              <a:rPr lang="pt-BR" sz="4000" i="1" dirty="0" smtClean="0">
                <a:solidFill>
                  <a:srgbClr val="3333FF"/>
                </a:solidFill>
              </a:rPr>
              <a:t>documento conciso </a:t>
            </a:r>
            <a:r>
              <a:rPr lang="pt-BR" sz="4000" i="1" dirty="0">
                <a:solidFill>
                  <a:srgbClr val="3333FF"/>
                </a:solidFill>
              </a:rPr>
              <a:t>sobre como a estratégia, </a:t>
            </a:r>
            <a:r>
              <a:rPr lang="pt-BR" sz="4000" i="1" dirty="0" smtClean="0">
                <a:solidFill>
                  <a:srgbClr val="3333FF"/>
                </a:solidFill>
              </a:rPr>
              <a:t>a governança</a:t>
            </a:r>
            <a:r>
              <a:rPr lang="pt-BR" sz="4000" i="1" dirty="0">
                <a:solidFill>
                  <a:srgbClr val="3333FF"/>
                </a:solidFill>
              </a:rPr>
              <a:t>, o desempenho e as </a:t>
            </a:r>
            <a:r>
              <a:rPr lang="pt-BR" sz="4000" i="1" dirty="0" smtClean="0">
                <a:solidFill>
                  <a:srgbClr val="3333FF"/>
                </a:solidFill>
              </a:rPr>
              <a:t>perspectivas de </a:t>
            </a:r>
            <a:r>
              <a:rPr lang="pt-BR" sz="4000" i="1" dirty="0">
                <a:solidFill>
                  <a:srgbClr val="3333FF"/>
                </a:solidFill>
              </a:rPr>
              <a:t>uma organização, no contexto de </a:t>
            </a:r>
            <a:r>
              <a:rPr lang="pt-BR" sz="4000" i="1" dirty="0" smtClean="0">
                <a:solidFill>
                  <a:srgbClr val="3333FF"/>
                </a:solidFill>
              </a:rPr>
              <a:t>seu ambiente </a:t>
            </a:r>
            <a:r>
              <a:rPr lang="pt-BR" sz="4000" i="1" dirty="0">
                <a:solidFill>
                  <a:srgbClr val="3333FF"/>
                </a:solidFill>
              </a:rPr>
              <a:t>externo, levam à geração de </a:t>
            </a:r>
            <a:r>
              <a:rPr lang="pt-BR" sz="4000" i="1" dirty="0" smtClean="0">
                <a:solidFill>
                  <a:srgbClr val="3333FF"/>
                </a:solidFill>
              </a:rPr>
              <a:t>valor em </a:t>
            </a:r>
            <a:r>
              <a:rPr lang="pt-BR" sz="4000" i="1" dirty="0">
                <a:solidFill>
                  <a:srgbClr val="3333FF"/>
                </a:solidFill>
              </a:rPr>
              <a:t>curto, médio e longo prazo</a:t>
            </a:r>
            <a:r>
              <a:rPr lang="pt-BR" sz="4000" dirty="0" smtClean="0">
                <a:solidFill>
                  <a:srgbClr val="3333FF"/>
                </a:solidFill>
              </a:rPr>
              <a:t>.</a:t>
            </a:r>
          </a:p>
          <a:p>
            <a:pPr algn="just"/>
            <a:endParaRPr lang="pt-BR" sz="4000" dirty="0" smtClean="0">
              <a:solidFill>
                <a:srgbClr val="3333FF"/>
              </a:solidFill>
            </a:endParaRPr>
          </a:p>
          <a:p>
            <a:pPr algn="just"/>
            <a:r>
              <a:rPr lang="pt-BR" sz="4000" dirty="0" smtClean="0">
                <a:solidFill>
                  <a:srgbClr val="3333FF"/>
                </a:solidFill>
              </a:rPr>
              <a:t>(</a:t>
            </a:r>
            <a:r>
              <a:rPr lang="pt-BR" sz="4000" i="1" dirty="0" err="1" smtClean="0">
                <a:solidFill>
                  <a:srgbClr val="3333FF"/>
                </a:solidFill>
              </a:rPr>
              <a:t>International</a:t>
            </a:r>
            <a:r>
              <a:rPr lang="pt-BR" sz="4000" i="1" dirty="0" smtClean="0">
                <a:solidFill>
                  <a:srgbClr val="3333FF"/>
                </a:solidFill>
              </a:rPr>
              <a:t> </a:t>
            </a:r>
            <a:r>
              <a:rPr lang="pt-BR" sz="4000" i="1" dirty="0" err="1" smtClean="0">
                <a:solidFill>
                  <a:srgbClr val="3333FF"/>
                </a:solidFill>
              </a:rPr>
              <a:t>Integrated</a:t>
            </a:r>
            <a:r>
              <a:rPr lang="pt-BR" sz="4000" i="1" dirty="0" smtClean="0">
                <a:solidFill>
                  <a:srgbClr val="3333FF"/>
                </a:solidFill>
              </a:rPr>
              <a:t> </a:t>
            </a:r>
            <a:r>
              <a:rPr lang="pt-BR" sz="4000" i="1" dirty="0" err="1" smtClean="0">
                <a:solidFill>
                  <a:srgbClr val="3333FF"/>
                </a:solidFill>
              </a:rPr>
              <a:t>Reporting</a:t>
            </a:r>
            <a:r>
              <a:rPr lang="pt-BR" sz="4000" i="1" dirty="0" smtClean="0">
                <a:solidFill>
                  <a:srgbClr val="3333FF"/>
                </a:solidFill>
              </a:rPr>
              <a:t> </a:t>
            </a:r>
            <a:r>
              <a:rPr lang="pt-BR" sz="4000" i="1" dirty="0" err="1" smtClean="0">
                <a:solidFill>
                  <a:srgbClr val="3333FF"/>
                </a:solidFill>
              </a:rPr>
              <a:t>Council</a:t>
            </a:r>
            <a:r>
              <a:rPr lang="pt-BR" sz="4000" dirty="0" smtClean="0">
                <a:solidFill>
                  <a:srgbClr val="3333FF"/>
                </a:solidFill>
              </a:rPr>
              <a:t>)</a:t>
            </a:r>
            <a:endParaRPr lang="pt-BR" sz="4000" dirty="0">
              <a:solidFill>
                <a:srgbClr val="3333FF"/>
              </a:solidFill>
            </a:endParaRPr>
          </a:p>
        </p:txBody>
      </p:sp>
    </p:spTree>
    <p:extLst>
      <p:ext uri="{BB962C8B-B14F-4D97-AF65-F5344CB8AC3E}">
        <p14:creationId xmlns:p14="http://schemas.microsoft.com/office/powerpoint/2010/main" val="1284252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smtClean="0"/>
              <a:t>Ações de apoio por parte do TCU</a:t>
            </a:r>
            <a:endParaRPr lang="pt-BR" dirty="0"/>
          </a:p>
        </p:txBody>
      </p:sp>
      <p:sp>
        <p:nvSpPr>
          <p:cNvPr id="4" name="Título 1"/>
          <p:cNvSpPr txBox="1">
            <a:spLocks/>
          </p:cNvSpPr>
          <p:nvPr/>
        </p:nvSpPr>
        <p:spPr bwMode="auto">
          <a:xfrm>
            <a:off x="1467450" y="1889448"/>
            <a:ext cx="11094720" cy="4968552"/>
          </a:xfrm>
          <a:prstGeom prst="rect">
            <a:avLst/>
          </a:prstGeom>
          <a:noFill/>
          <a:ln w="9525">
            <a:noFill/>
            <a:miter lim="800000"/>
            <a:headEnd/>
            <a:tailEnd/>
          </a:ln>
        </p:spPr>
        <p:txBody>
          <a:bodyPr anchor="ctr"/>
          <a:lstStyle/>
          <a:p>
            <a:pPr algn="just"/>
            <a:r>
              <a:rPr lang="pt-BR" sz="4800" dirty="0" smtClean="0">
                <a:solidFill>
                  <a:srgbClr val="3333FF"/>
                </a:solidFill>
              </a:rPr>
              <a:t>Eventos</a:t>
            </a:r>
          </a:p>
          <a:p>
            <a:pPr algn="just"/>
            <a:endParaRPr lang="pt-BR" sz="4800" dirty="0" smtClean="0">
              <a:solidFill>
                <a:srgbClr val="3333FF"/>
              </a:solidFill>
            </a:endParaRPr>
          </a:p>
          <a:p>
            <a:pPr algn="just"/>
            <a:r>
              <a:rPr lang="pt-BR" sz="4800" dirty="0" smtClean="0">
                <a:solidFill>
                  <a:srgbClr val="3333FF"/>
                </a:solidFill>
              </a:rPr>
              <a:t>Orientações: </a:t>
            </a:r>
          </a:p>
          <a:p>
            <a:pPr marL="685800" indent="-685800" algn="just">
              <a:buFontTx/>
              <a:buChar char="-"/>
            </a:pPr>
            <a:r>
              <a:rPr lang="pt-BR" sz="4800" dirty="0" smtClean="0">
                <a:solidFill>
                  <a:srgbClr val="3333FF"/>
                </a:solidFill>
              </a:rPr>
              <a:t>Cartilha de relatório de gestão</a:t>
            </a:r>
          </a:p>
          <a:p>
            <a:pPr marL="685800" indent="-685800" algn="just">
              <a:buFontTx/>
              <a:buChar char="-"/>
            </a:pPr>
            <a:r>
              <a:rPr lang="pt-BR" sz="4800" dirty="0" smtClean="0">
                <a:solidFill>
                  <a:srgbClr val="3333FF"/>
                </a:solidFill>
              </a:rPr>
              <a:t>Referencial de Governança</a:t>
            </a:r>
          </a:p>
          <a:p>
            <a:pPr algn="just"/>
            <a:endParaRPr lang="pt-BR" sz="4800" dirty="0" smtClean="0">
              <a:solidFill>
                <a:srgbClr val="3333FF"/>
              </a:solidFill>
            </a:endParaRPr>
          </a:p>
          <a:p>
            <a:pPr algn="just"/>
            <a:r>
              <a:rPr lang="pt-BR" sz="4800" dirty="0" smtClean="0">
                <a:solidFill>
                  <a:srgbClr val="3333FF"/>
                </a:solidFill>
              </a:rPr>
              <a:t>Acompanhamentos</a:t>
            </a:r>
            <a:endParaRPr lang="pt-BR" sz="4800" dirty="0" smtClean="0">
              <a:solidFill>
                <a:srgbClr val="3333FF"/>
              </a:solidFill>
            </a:endParaRPr>
          </a:p>
          <a:p>
            <a:pPr algn="just"/>
            <a:endParaRPr lang="pt-BR" sz="3600" dirty="0">
              <a:solidFill>
                <a:srgbClr val="3333FF"/>
              </a:solidFill>
            </a:endParaRPr>
          </a:p>
        </p:txBody>
      </p:sp>
    </p:spTree>
    <p:extLst>
      <p:ext uri="{BB962C8B-B14F-4D97-AF65-F5344CB8AC3E}">
        <p14:creationId xmlns:p14="http://schemas.microsoft.com/office/powerpoint/2010/main" val="75794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2584482" y="1662125"/>
            <a:ext cx="6835719" cy="2062103"/>
          </a:xfrm>
          <a:prstGeom prst="rect">
            <a:avLst/>
          </a:prstGeom>
          <a:noFill/>
        </p:spPr>
        <p:txBody>
          <a:bodyPr wrap="square" rtlCol="0">
            <a:spAutoFit/>
          </a:bodyPr>
          <a:lstStyle/>
          <a:p>
            <a:pPr algn="ctr"/>
            <a:r>
              <a:rPr lang="pt-BR" sz="3200" dirty="0" smtClean="0"/>
              <a:t>Obrigado!</a:t>
            </a:r>
            <a:endParaRPr lang="pt-BR" sz="3200" dirty="0"/>
          </a:p>
          <a:p>
            <a:pPr algn="ctr"/>
            <a:endParaRPr lang="pt-BR" sz="3200" dirty="0"/>
          </a:p>
          <a:p>
            <a:pPr algn="ctr"/>
            <a:r>
              <a:rPr lang="pt-BR" sz="3200" dirty="0">
                <a:solidFill>
                  <a:schemeClr val="accent5">
                    <a:lumMod val="50000"/>
                  </a:schemeClr>
                </a:solidFill>
              </a:rPr>
              <a:t>Diretoria de Normas e Gestão de Contas</a:t>
            </a:r>
          </a:p>
          <a:p>
            <a:pPr algn="ctr"/>
            <a:r>
              <a:rPr lang="pt-BR" sz="3200" dirty="0">
                <a:solidFill>
                  <a:srgbClr val="0070C0"/>
                </a:solidFill>
                <a:hlinkClick r:id="rId3"/>
              </a:rPr>
              <a:t>contas@tcu.gov.br</a:t>
            </a:r>
            <a:r>
              <a:rPr lang="pt-BR" sz="3200" dirty="0">
                <a:solidFill>
                  <a:srgbClr val="0070C0"/>
                </a:solidFill>
              </a:rPr>
              <a:t> </a:t>
            </a:r>
          </a:p>
        </p:txBody>
      </p:sp>
      <p:pic>
        <p:nvPicPr>
          <p:cNvPr id="6" name="Imagem 5"/>
          <p:cNvPicPr>
            <a:picLocks noChangeAspect="1"/>
          </p:cNvPicPr>
          <p:nvPr/>
        </p:nvPicPr>
        <p:blipFill>
          <a:blip r:embed="rId4"/>
          <a:stretch>
            <a:fillRect/>
          </a:stretch>
        </p:blipFill>
        <p:spPr>
          <a:xfrm>
            <a:off x="5348689" y="4616053"/>
            <a:ext cx="1307306" cy="635794"/>
          </a:xfrm>
          <a:prstGeom prst="rect">
            <a:avLst/>
          </a:prstGeom>
        </p:spPr>
      </p:pic>
    </p:spTree>
    <p:extLst>
      <p:ext uri="{BB962C8B-B14F-4D97-AF65-F5344CB8AC3E}">
        <p14:creationId xmlns:p14="http://schemas.microsoft.com/office/powerpoint/2010/main" val="2863598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Resultado de imagem para constituição federal de 1988 capa"/>
          <p:cNvPicPr>
            <a:picLocks noChangeAspect="1" noChangeArrowheads="1"/>
          </p:cNvPicPr>
          <p:nvPr/>
        </p:nvPicPr>
        <p:blipFill rotWithShape="1">
          <a:blip r:embed="rId3">
            <a:extLst>
              <a:ext uri="{28A0092B-C50C-407E-A947-70E740481C1C}">
                <a14:useLocalDpi xmlns:a14="http://schemas.microsoft.com/office/drawing/2010/main" val="0"/>
              </a:ext>
            </a:extLst>
          </a:blip>
          <a:srcRect l="9183"/>
          <a:stretch/>
        </p:blipFill>
        <p:spPr bwMode="auto">
          <a:xfrm>
            <a:off x="1487488" y="0"/>
            <a:ext cx="9178428"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m 5"/>
          <p:cNvPicPr>
            <a:picLocks noChangeAspect="1"/>
          </p:cNvPicPr>
          <p:nvPr/>
        </p:nvPicPr>
        <p:blipFill>
          <a:blip r:embed="rId4"/>
          <a:stretch>
            <a:fillRect/>
          </a:stretch>
        </p:blipFill>
        <p:spPr>
          <a:xfrm>
            <a:off x="5379292" y="3068961"/>
            <a:ext cx="466725" cy="2951981"/>
          </a:xfrm>
          <a:prstGeom prst="rect">
            <a:avLst/>
          </a:prstGeom>
        </p:spPr>
      </p:pic>
      <p:sp>
        <p:nvSpPr>
          <p:cNvPr id="3" name="Retângulo 2"/>
          <p:cNvSpPr/>
          <p:nvPr/>
        </p:nvSpPr>
        <p:spPr>
          <a:xfrm>
            <a:off x="1812032" y="2498844"/>
            <a:ext cx="5076056" cy="4154984"/>
          </a:xfrm>
          <a:prstGeom prst="rect">
            <a:avLst/>
          </a:prstGeom>
        </p:spPr>
        <p:txBody>
          <a:bodyPr wrap="square">
            <a:spAutoFit/>
          </a:bodyPr>
          <a:lstStyle/>
          <a:p>
            <a:pPr algn="ctr" fontAlgn="base">
              <a:lnSpc>
                <a:spcPct val="150000"/>
              </a:lnSpc>
              <a:spcBef>
                <a:spcPct val="0"/>
              </a:spcBef>
              <a:spcAft>
                <a:spcPct val="0"/>
              </a:spcAft>
            </a:pPr>
            <a:r>
              <a:rPr lang="pt-BR" sz="2200" dirty="0">
                <a:solidFill>
                  <a:prstClr val="white"/>
                </a:solidFill>
                <a:latin typeface="Arial" charset="0"/>
              </a:rPr>
              <a:t>Prestará contas qualquer pessoa física ou jurídica, pública ou privada, que </a:t>
            </a:r>
            <a:r>
              <a:rPr lang="pt-BR" sz="2200" b="1" dirty="0">
                <a:solidFill>
                  <a:srgbClr val="FEF200"/>
                </a:solidFill>
                <a:latin typeface="Arial" charset="0"/>
              </a:rPr>
              <a:t>utilize</a:t>
            </a:r>
            <a:r>
              <a:rPr lang="pt-BR" sz="2200" dirty="0">
                <a:solidFill>
                  <a:srgbClr val="FEF200"/>
                </a:solidFill>
                <a:latin typeface="Arial" charset="0"/>
              </a:rPr>
              <a:t>, </a:t>
            </a:r>
            <a:r>
              <a:rPr lang="pt-BR" sz="2200" b="1" dirty="0">
                <a:solidFill>
                  <a:srgbClr val="FEF200"/>
                </a:solidFill>
                <a:latin typeface="Arial" charset="0"/>
              </a:rPr>
              <a:t>arrecade</a:t>
            </a:r>
            <a:r>
              <a:rPr lang="pt-BR" sz="2200" dirty="0">
                <a:solidFill>
                  <a:srgbClr val="FEF200"/>
                </a:solidFill>
                <a:latin typeface="Arial" charset="0"/>
              </a:rPr>
              <a:t>, </a:t>
            </a:r>
            <a:r>
              <a:rPr lang="pt-BR" sz="2200" b="1" dirty="0">
                <a:solidFill>
                  <a:srgbClr val="FEF200"/>
                </a:solidFill>
                <a:latin typeface="Arial" charset="0"/>
              </a:rPr>
              <a:t>guarde</a:t>
            </a:r>
            <a:r>
              <a:rPr lang="pt-BR" sz="2200" dirty="0">
                <a:solidFill>
                  <a:srgbClr val="FEF200"/>
                </a:solidFill>
                <a:latin typeface="Arial" charset="0"/>
              </a:rPr>
              <a:t>, </a:t>
            </a:r>
            <a:r>
              <a:rPr lang="pt-BR" sz="2200" b="1" dirty="0">
                <a:solidFill>
                  <a:srgbClr val="FEF200"/>
                </a:solidFill>
                <a:latin typeface="Arial" charset="0"/>
              </a:rPr>
              <a:t>gerencie</a:t>
            </a:r>
            <a:r>
              <a:rPr lang="pt-BR" sz="2200" dirty="0">
                <a:solidFill>
                  <a:srgbClr val="FEF200"/>
                </a:solidFill>
                <a:latin typeface="Arial" charset="0"/>
              </a:rPr>
              <a:t> </a:t>
            </a:r>
            <a:r>
              <a:rPr lang="pt-BR" sz="2200" dirty="0">
                <a:solidFill>
                  <a:prstClr val="white"/>
                </a:solidFill>
                <a:latin typeface="Arial" charset="0"/>
              </a:rPr>
              <a:t>ou </a:t>
            </a:r>
            <a:r>
              <a:rPr lang="pt-BR" sz="2200" b="1" dirty="0">
                <a:solidFill>
                  <a:srgbClr val="FEF200"/>
                </a:solidFill>
                <a:latin typeface="Arial" charset="0"/>
              </a:rPr>
              <a:t>administre</a:t>
            </a:r>
            <a:r>
              <a:rPr lang="pt-BR" sz="2200" dirty="0">
                <a:solidFill>
                  <a:srgbClr val="FEF200"/>
                </a:solidFill>
                <a:latin typeface="Arial" charset="0"/>
              </a:rPr>
              <a:t> </a:t>
            </a:r>
            <a:r>
              <a:rPr lang="pt-BR" sz="2200" b="1" dirty="0">
                <a:solidFill>
                  <a:srgbClr val="FEF200"/>
                </a:solidFill>
                <a:latin typeface="Arial" charset="0"/>
              </a:rPr>
              <a:t>dinheiros</a:t>
            </a:r>
            <a:r>
              <a:rPr lang="pt-BR" sz="2200" dirty="0">
                <a:solidFill>
                  <a:srgbClr val="FEF200"/>
                </a:solidFill>
                <a:latin typeface="Arial" charset="0"/>
              </a:rPr>
              <a:t>, </a:t>
            </a:r>
            <a:r>
              <a:rPr lang="pt-BR" sz="2200" b="1" dirty="0">
                <a:solidFill>
                  <a:srgbClr val="FEF200"/>
                </a:solidFill>
                <a:latin typeface="Arial" charset="0"/>
              </a:rPr>
              <a:t>bens</a:t>
            </a:r>
            <a:r>
              <a:rPr lang="pt-BR" sz="2200" dirty="0">
                <a:solidFill>
                  <a:prstClr val="white"/>
                </a:solidFill>
                <a:latin typeface="Arial" charset="0"/>
              </a:rPr>
              <a:t> e </a:t>
            </a:r>
            <a:r>
              <a:rPr lang="pt-BR" sz="2200" b="1" dirty="0">
                <a:solidFill>
                  <a:srgbClr val="FEF200"/>
                </a:solidFill>
                <a:latin typeface="Arial" charset="0"/>
              </a:rPr>
              <a:t>valores</a:t>
            </a:r>
            <a:r>
              <a:rPr lang="pt-BR" sz="2200" dirty="0">
                <a:solidFill>
                  <a:prstClr val="white"/>
                </a:solidFill>
                <a:latin typeface="Arial" charset="0"/>
              </a:rPr>
              <a:t> públicos ou pelos quais a </a:t>
            </a:r>
            <a:r>
              <a:rPr lang="pt-BR" sz="2200" b="1" dirty="0">
                <a:solidFill>
                  <a:srgbClr val="FEF200"/>
                </a:solidFill>
                <a:latin typeface="Arial" charset="0"/>
              </a:rPr>
              <a:t>União</a:t>
            </a:r>
            <a:r>
              <a:rPr lang="pt-BR" sz="2200" dirty="0">
                <a:solidFill>
                  <a:prstClr val="white"/>
                </a:solidFill>
                <a:latin typeface="Arial" charset="0"/>
              </a:rPr>
              <a:t> responda, ou que, em nome desta, assuma </a:t>
            </a:r>
            <a:r>
              <a:rPr lang="pt-BR" sz="2200" b="1" dirty="0">
                <a:solidFill>
                  <a:srgbClr val="FEF200"/>
                </a:solidFill>
                <a:latin typeface="Arial" charset="0"/>
              </a:rPr>
              <a:t>obrigações</a:t>
            </a:r>
            <a:r>
              <a:rPr lang="pt-BR" sz="2200" dirty="0">
                <a:solidFill>
                  <a:prstClr val="white"/>
                </a:solidFill>
                <a:latin typeface="Arial" charset="0"/>
              </a:rPr>
              <a:t> de </a:t>
            </a:r>
            <a:r>
              <a:rPr lang="pt-BR" sz="2200" b="1" dirty="0">
                <a:solidFill>
                  <a:srgbClr val="FEF200"/>
                </a:solidFill>
                <a:latin typeface="Arial" charset="0"/>
              </a:rPr>
              <a:t>natureza pecuniária</a:t>
            </a:r>
            <a:r>
              <a:rPr lang="pt-BR" sz="2200" dirty="0">
                <a:solidFill>
                  <a:prstClr val="white"/>
                </a:solidFill>
                <a:latin typeface="Arial" charset="0"/>
              </a:rPr>
              <a:t>.</a:t>
            </a:r>
          </a:p>
        </p:txBody>
      </p:sp>
    </p:spTree>
    <p:extLst>
      <p:ext uri="{BB962C8B-B14F-4D97-AF65-F5344CB8AC3E}">
        <p14:creationId xmlns:p14="http://schemas.microsoft.com/office/powerpoint/2010/main" val="4065320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smtClean="0"/>
              <a:t>Contexto</a:t>
            </a:r>
            <a:endParaRPr lang="pt-BR" dirty="0"/>
          </a:p>
        </p:txBody>
      </p:sp>
      <p:sp>
        <p:nvSpPr>
          <p:cNvPr id="10" name="CaixaDeTexto 9"/>
          <p:cNvSpPr txBox="1"/>
          <p:nvPr/>
        </p:nvSpPr>
        <p:spPr>
          <a:xfrm>
            <a:off x="651510" y="2102208"/>
            <a:ext cx="9555770" cy="391305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pt-BR" sz="3600" dirty="0" smtClean="0"/>
              <a:t>Prestação de contas: obrigação constitucional</a:t>
            </a:r>
          </a:p>
          <a:p>
            <a:pPr marL="342900" indent="-342900">
              <a:lnSpc>
                <a:spcPct val="150000"/>
              </a:lnSpc>
              <a:buFont typeface="Arial" panose="020B0604020202020204" pitchFamily="34" charset="0"/>
              <a:buChar char="•"/>
            </a:pPr>
            <a:r>
              <a:rPr lang="pt-BR" sz="3600" dirty="0" smtClean="0"/>
              <a:t>Direito do gestor de apresentar sua manifestação sobre sua gestão e seus resultados: governança</a:t>
            </a:r>
          </a:p>
          <a:p>
            <a:pPr>
              <a:lnSpc>
                <a:spcPct val="150000"/>
              </a:lnSpc>
            </a:pPr>
            <a:endParaRPr lang="pt-BR" sz="2400" dirty="0"/>
          </a:p>
        </p:txBody>
      </p:sp>
    </p:spTree>
    <p:extLst>
      <p:ext uri="{BB962C8B-B14F-4D97-AF65-F5344CB8AC3E}">
        <p14:creationId xmlns:p14="http://schemas.microsoft.com/office/powerpoint/2010/main" val="1015575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smtClean="0"/>
              <a:t>Contexto</a:t>
            </a:r>
            <a:endParaRPr lang="pt-BR" dirty="0"/>
          </a:p>
        </p:txBody>
      </p:sp>
      <p:sp>
        <p:nvSpPr>
          <p:cNvPr id="10" name="CaixaDeTexto 9"/>
          <p:cNvSpPr txBox="1"/>
          <p:nvPr/>
        </p:nvSpPr>
        <p:spPr>
          <a:xfrm>
            <a:off x="651510" y="2102208"/>
            <a:ext cx="9555770" cy="4448013"/>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pt-BR" sz="3200" dirty="0" smtClean="0"/>
              <a:t>Percepção </a:t>
            </a:r>
            <a:r>
              <a:rPr lang="pt-BR" sz="3200" dirty="0"/>
              <a:t>de que as contas pode ser melhoradas em termos de transparência, de demonstração do valor da unidade, de fator de indução à boa gestão e de eficiência geral do processo em </a:t>
            </a:r>
            <a:r>
              <a:rPr lang="pt-BR" sz="3200" dirty="0" smtClean="0"/>
              <a:t>si.</a:t>
            </a:r>
          </a:p>
          <a:p>
            <a:pPr marL="342900" indent="-342900" algn="just">
              <a:lnSpc>
                <a:spcPct val="150000"/>
              </a:lnSpc>
              <a:buFont typeface="Arial" panose="020B0604020202020204" pitchFamily="34" charset="0"/>
              <a:buChar char="•"/>
            </a:pPr>
            <a:r>
              <a:rPr lang="pt-BR" sz="3200" dirty="0" smtClean="0"/>
              <a:t>Estudos e avaliações dentro do Tribunal sobre a estratégia da prestação de contas.</a:t>
            </a:r>
            <a:endParaRPr lang="pt-BR" sz="3200" dirty="0"/>
          </a:p>
        </p:txBody>
      </p:sp>
    </p:spTree>
    <p:extLst>
      <p:ext uri="{BB962C8B-B14F-4D97-AF65-F5344CB8AC3E}">
        <p14:creationId xmlns:p14="http://schemas.microsoft.com/office/powerpoint/2010/main" val="3116082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a:t>DELIBERAÇÕES PARA EVOLUÇÃO DAS CONTAS</a:t>
            </a:r>
          </a:p>
        </p:txBody>
      </p:sp>
      <p:sp>
        <p:nvSpPr>
          <p:cNvPr id="5" name="Título 1"/>
          <p:cNvSpPr txBox="1">
            <a:spLocks/>
          </p:cNvSpPr>
          <p:nvPr/>
        </p:nvSpPr>
        <p:spPr bwMode="auto">
          <a:xfrm>
            <a:off x="1085850" y="1516802"/>
            <a:ext cx="10367010" cy="5112568"/>
          </a:xfrm>
          <a:prstGeom prst="rect">
            <a:avLst/>
          </a:prstGeom>
          <a:noFill/>
          <a:ln w="9525">
            <a:noFill/>
            <a:miter lim="800000"/>
            <a:headEnd/>
            <a:tailEnd/>
          </a:ln>
        </p:spPr>
        <p:txBody>
          <a:bodyPr anchor="ctr"/>
          <a:lstStyle/>
          <a:p>
            <a:pPr algn="ctr">
              <a:spcBef>
                <a:spcPts val="900"/>
              </a:spcBef>
            </a:pPr>
            <a:r>
              <a:rPr lang="pt-BR" altLang="pt-BR" sz="2800" b="1" dirty="0" smtClean="0"/>
              <a:t>Acórdão 3.062/2016-Plenário</a:t>
            </a:r>
          </a:p>
          <a:p>
            <a:pPr algn="just">
              <a:spcBef>
                <a:spcPts val="900"/>
              </a:spcBef>
            </a:pPr>
            <a:r>
              <a:rPr lang="pt-BR" sz="2800" b="1" dirty="0" smtClean="0">
                <a:solidFill>
                  <a:srgbClr val="0070C0"/>
                </a:solidFill>
              </a:rPr>
              <a:t>Determinação </a:t>
            </a:r>
            <a:r>
              <a:rPr lang="pt-BR" sz="2800" b="1" dirty="0">
                <a:solidFill>
                  <a:srgbClr val="0070C0"/>
                </a:solidFill>
              </a:rPr>
              <a:t>à </a:t>
            </a:r>
            <a:r>
              <a:rPr lang="pt-BR" sz="2800" b="1" dirty="0" err="1">
                <a:solidFill>
                  <a:srgbClr val="0070C0"/>
                </a:solidFill>
              </a:rPr>
              <a:t>Segecex</a:t>
            </a:r>
            <a:r>
              <a:rPr lang="pt-BR" sz="2800" b="1" dirty="0">
                <a:solidFill>
                  <a:srgbClr val="0070C0"/>
                </a:solidFill>
              </a:rPr>
              <a:t> </a:t>
            </a:r>
            <a:r>
              <a:rPr lang="pt-BR" sz="2800" b="1" dirty="0" smtClean="0">
                <a:solidFill>
                  <a:srgbClr val="0070C0"/>
                </a:solidFill>
              </a:rPr>
              <a:t>para que se exijam nas contas </a:t>
            </a:r>
            <a:r>
              <a:rPr lang="pt-BR" sz="2800" b="1" dirty="0">
                <a:solidFill>
                  <a:srgbClr val="0070C0"/>
                </a:solidFill>
              </a:rPr>
              <a:t>informações sobre a governança, </a:t>
            </a:r>
            <a:r>
              <a:rPr lang="pt-BR" sz="2800" b="1" dirty="0" smtClean="0">
                <a:solidFill>
                  <a:srgbClr val="0070C0"/>
                </a:solidFill>
              </a:rPr>
              <a:t>tais como:</a:t>
            </a:r>
          </a:p>
          <a:p>
            <a:pPr marL="914400" lvl="1" indent="-457200" algn="just">
              <a:spcBef>
                <a:spcPts val="900"/>
              </a:spcBef>
              <a:buFont typeface="Arial" panose="020B0604020202020204" pitchFamily="34" charset="0"/>
              <a:buChar char="•"/>
            </a:pPr>
            <a:r>
              <a:rPr lang="pt-BR" sz="2800" b="1" dirty="0" smtClean="0">
                <a:solidFill>
                  <a:srgbClr val="0070C0"/>
                </a:solidFill>
              </a:rPr>
              <a:t>pessoas </a:t>
            </a:r>
            <a:r>
              <a:rPr lang="pt-BR" sz="2800" b="1" dirty="0">
                <a:solidFill>
                  <a:srgbClr val="0070C0"/>
                </a:solidFill>
              </a:rPr>
              <a:t>e </a:t>
            </a:r>
            <a:r>
              <a:rPr lang="pt-BR" sz="2800" b="1" dirty="0" smtClean="0">
                <a:solidFill>
                  <a:srgbClr val="0070C0"/>
                </a:solidFill>
              </a:rPr>
              <a:t>competências</a:t>
            </a:r>
          </a:p>
          <a:p>
            <a:pPr marL="914400" lvl="1" indent="-457200" algn="just">
              <a:spcBef>
                <a:spcPts val="900"/>
              </a:spcBef>
              <a:buFont typeface="Arial" panose="020B0604020202020204" pitchFamily="34" charset="0"/>
              <a:buChar char="•"/>
            </a:pPr>
            <a:r>
              <a:rPr lang="pt-BR" sz="2800" b="1" dirty="0" smtClean="0">
                <a:solidFill>
                  <a:srgbClr val="0070C0"/>
                </a:solidFill>
              </a:rPr>
              <a:t>liderança organizacional e </a:t>
            </a:r>
            <a:r>
              <a:rPr lang="pt-BR" sz="2800" b="1" dirty="0">
                <a:solidFill>
                  <a:srgbClr val="0070C0"/>
                </a:solidFill>
              </a:rPr>
              <a:t>sistema de </a:t>
            </a:r>
            <a:r>
              <a:rPr lang="pt-BR" sz="2800" b="1" dirty="0" smtClean="0">
                <a:solidFill>
                  <a:srgbClr val="0070C0"/>
                </a:solidFill>
              </a:rPr>
              <a:t>governança</a:t>
            </a:r>
          </a:p>
          <a:p>
            <a:pPr marL="914400" lvl="1" indent="-457200" algn="just">
              <a:spcBef>
                <a:spcPts val="900"/>
              </a:spcBef>
              <a:buFont typeface="Arial" panose="020B0604020202020204" pitchFamily="34" charset="0"/>
              <a:buChar char="•"/>
            </a:pPr>
            <a:r>
              <a:rPr lang="pt-BR" sz="2800" b="1" dirty="0" smtClean="0">
                <a:solidFill>
                  <a:srgbClr val="0070C0"/>
                </a:solidFill>
              </a:rPr>
              <a:t>relacionamento </a:t>
            </a:r>
            <a:r>
              <a:rPr lang="pt-BR" sz="2800" b="1" dirty="0">
                <a:solidFill>
                  <a:srgbClr val="0070C0"/>
                </a:solidFill>
              </a:rPr>
              <a:t>com partes </a:t>
            </a:r>
            <a:r>
              <a:rPr lang="pt-BR" sz="2800" b="1" dirty="0" smtClean="0">
                <a:solidFill>
                  <a:srgbClr val="0070C0"/>
                </a:solidFill>
              </a:rPr>
              <a:t>interessadas</a:t>
            </a:r>
          </a:p>
          <a:p>
            <a:pPr marL="914400" lvl="1" indent="-457200" algn="just">
              <a:spcBef>
                <a:spcPts val="900"/>
              </a:spcBef>
              <a:buFont typeface="Arial" panose="020B0604020202020204" pitchFamily="34" charset="0"/>
              <a:buChar char="•"/>
            </a:pPr>
            <a:r>
              <a:rPr lang="pt-BR" sz="2800" b="1" dirty="0" smtClean="0">
                <a:solidFill>
                  <a:srgbClr val="0070C0"/>
                </a:solidFill>
              </a:rPr>
              <a:t>estratégia organizacional</a:t>
            </a:r>
          </a:p>
          <a:p>
            <a:pPr marL="914400" lvl="1" indent="-457200" algn="just">
              <a:spcBef>
                <a:spcPts val="900"/>
              </a:spcBef>
              <a:buFont typeface="Arial" panose="020B0604020202020204" pitchFamily="34" charset="0"/>
              <a:buChar char="•"/>
            </a:pPr>
            <a:r>
              <a:rPr lang="pt-BR" sz="2800" b="1" dirty="0" smtClean="0">
                <a:solidFill>
                  <a:srgbClr val="0070C0"/>
                </a:solidFill>
              </a:rPr>
              <a:t>gestão </a:t>
            </a:r>
            <a:r>
              <a:rPr lang="pt-BR" sz="2800" b="1" dirty="0">
                <a:solidFill>
                  <a:srgbClr val="0070C0"/>
                </a:solidFill>
              </a:rPr>
              <a:t>de riscos e controle </a:t>
            </a:r>
            <a:r>
              <a:rPr lang="pt-BR" sz="2800" b="1" dirty="0" smtClean="0">
                <a:solidFill>
                  <a:srgbClr val="0070C0"/>
                </a:solidFill>
              </a:rPr>
              <a:t>interno</a:t>
            </a:r>
            <a:endParaRPr lang="pt-BR" altLang="pt-BR" sz="2800" b="1" dirty="0">
              <a:solidFill>
                <a:srgbClr val="0070C0"/>
              </a:solidFill>
            </a:endParaRPr>
          </a:p>
        </p:txBody>
      </p:sp>
    </p:spTree>
    <p:extLst>
      <p:ext uri="{BB962C8B-B14F-4D97-AF65-F5344CB8AC3E}">
        <p14:creationId xmlns:p14="http://schemas.microsoft.com/office/powerpoint/2010/main" val="1184062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a:t>DELIBERAÇÕES PARA EVOLUÇÃO DAS CONTAS</a:t>
            </a:r>
          </a:p>
        </p:txBody>
      </p:sp>
      <p:sp>
        <p:nvSpPr>
          <p:cNvPr id="4" name="Título 1"/>
          <p:cNvSpPr txBox="1">
            <a:spLocks/>
          </p:cNvSpPr>
          <p:nvPr/>
        </p:nvSpPr>
        <p:spPr bwMode="auto">
          <a:xfrm>
            <a:off x="1451610" y="1535088"/>
            <a:ext cx="9429750" cy="4968552"/>
          </a:xfrm>
          <a:prstGeom prst="rect">
            <a:avLst/>
          </a:prstGeom>
          <a:noFill/>
          <a:ln w="9525">
            <a:noFill/>
            <a:miter lim="800000"/>
            <a:headEnd/>
            <a:tailEnd/>
          </a:ln>
        </p:spPr>
        <p:txBody>
          <a:bodyPr anchor="ctr"/>
          <a:lstStyle/>
          <a:p>
            <a:pPr algn="ctr">
              <a:spcBef>
                <a:spcPts val="900"/>
              </a:spcBef>
            </a:pPr>
            <a:r>
              <a:rPr lang="pt-BR" altLang="pt-BR" sz="3200" b="1" dirty="0" smtClean="0"/>
              <a:t>Acórdão 2.698/2016-Plenário</a:t>
            </a:r>
          </a:p>
          <a:p>
            <a:pPr algn="ctr">
              <a:spcBef>
                <a:spcPts val="900"/>
              </a:spcBef>
            </a:pPr>
            <a:endParaRPr lang="pt-BR" altLang="pt-BR" sz="3200" b="1" dirty="0" smtClean="0"/>
          </a:p>
          <a:p>
            <a:pPr algn="ctr">
              <a:spcBef>
                <a:spcPts val="900"/>
              </a:spcBef>
            </a:pPr>
            <a:r>
              <a:rPr lang="pt-BR" altLang="pt-BR" sz="3200" b="1" dirty="0" smtClean="0">
                <a:solidFill>
                  <a:srgbClr val="0070C0"/>
                </a:solidFill>
              </a:rPr>
              <a:t>Determinação à STN para que oriente no sentido de aumentar a qualidade da divulgação de informações em sítios eletrônicos das unidades prestadoras de contas.</a:t>
            </a:r>
            <a:endParaRPr lang="pt-BR" altLang="pt-BR" sz="3200" b="1" dirty="0">
              <a:solidFill>
                <a:srgbClr val="0070C0"/>
              </a:solidFill>
            </a:endParaRPr>
          </a:p>
        </p:txBody>
      </p:sp>
    </p:spTree>
    <p:extLst>
      <p:ext uri="{BB962C8B-B14F-4D97-AF65-F5344CB8AC3E}">
        <p14:creationId xmlns:p14="http://schemas.microsoft.com/office/powerpoint/2010/main" val="3937690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a:t>DELIBERAÇÕES PARA EVOLUÇÃO DAS CONTAS</a:t>
            </a:r>
          </a:p>
        </p:txBody>
      </p:sp>
      <p:sp>
        <p:nvSpPr>
          <p:cNvPr id="4" name="Título 1"/>
          <p:cNvSpPr txBox="1">
            <a:spLocks/>
          </p:cNvSpPr>
          <p:nvPr/>
        </p:nvSpPr>
        <p:spPr bwMode="auto">
          <a:xfrm>
            <a:off x="1451610" y="1535088"/>
            <a:ext cx="9429750" cy="4968552"/>
          </a:xfrm>
          <a:prstGeom prst="rect">
            <a:avLst/>
          </a:prstGeom>
          <a:noFill/>
          <a:ln w="9525">
            <a:noFill/>
            <a:miter lim="800000"/>
            <a:headEnd/>
            <a:tailEnd/>
          </a:ln>
        </p:spPr>
        <p:txBody>
          <a:bodyPr anchor="ctr"/>
          <a:lstStyle/>
          <a:p>
            <a:pPr algn="ctr">
              <a:spcBef>
                <a:spcPts val="900"/>
              </a:spcBef>
            </a:pPr>
            <a:r>
              <a:rPr lang="pt-BR" altLang="pt-BR" sz="3200" b="1" dirty="0"/>
              <a:t>Acórdão 3.608/2014-Plenário</a:t>
            </a:r>
          </a:p>
          <a:p>
            <a:pPr algn="ctr">
              <a:spcBef>
                <a:spcPts val="900"/>
              </a:spcBef>
            </a:pPr>
            <a:r>
              <a:rPr lang="pt-BR" altLang="pt-BR" sz="3200" b="1" dirty="0">
                <a:solidFill>
                  <a:srgbClr val="0070C0"/>
                </a:solidFill>
              </a:rPr>
              <a:t>Aprovar o objetivo de aumentar a transparência, a credibilidade e a utilidade das contas públicas;</a:t>
            </a:r>
          </a:p>
          <a:p>
            <a:pPr algn="ctr">
              <a:spcBef>
                <a:spcPts val="900"/>
              </a:spcBef>
            </a:pPr>
            <a:endParaRPr lang="pt-BR" altLang="pt-BR" sz="3200" b="1" dirty="0">
              <a:solidFill>
                <a:srgbClr val="0070C0"/>
              </a:solidFill>
            </a:endParaRPr>
          </a:p>
          <a:p>
            <a:pPr algn="ctr">
              <a:spcBef>
                <a:spcPts val="900"/>
              </a:spcBef>
            </a:pPr>
            <a:r>
              <a:rPr lang="pt-BR" altLang="pt-BR" sz="3200" b="1" dirty="0">
                <a:solidFill>
                  <a:srgbClr val="0070C0"/>
                </a:solidFill>
              </a:rPr>
              <a:t>Segurança nas análises</a:t>
            </a:r>
          </a:p>
          <a:p>
            <a:pPr algn="ctr">
              <a:spcBef>
                <a:spcPts val="900"/>
              </a:spcBef>
            </a:pPr>
            <a:endParaRPr lang="pt-BR" altLang="pt-BR" sz="3200" b="1" dirty="0">
              <a:solidFill>
                <a:srgbClr val="0070C0"/>
              </a:solidFill>
            </a:endParaRPr>
          </a:p>
          <a:p>
            <a:pPr algn="ctr">
              <a:spcBef>
                <a:spcPts val="900"/>
              </a:spcBef>
            </a:pPr>
            <a:r>
              <a:rPr lang="pt-BR" altLang="pt-BR" sz="3200" b="1" dirty="0">
                <a:solidFill>
                  <a:srgbClr val="0070C0"/>
                </a:solidFill>
              </a:rPr>
              <a:t>Convergência para padrões e boas práticas internacionais</a:t>
            </a:r>
          </a:p>
        </p:txBody>
      </p:sp>
    </p:spTree>
    <p:extLst>
      <p:ext uri="{BB962C8B-B14F-4D97-AF65-F5344CB8AC3E}">
        <p14:creationId xmlns:p14="http://schemas.microsoft.com/office/powerpoint/2010/main" val="2191137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smtClean="0"/>
              <a:t>NORMAS PARA O EXERCÍCIO DE 2018</a:t>
            </a:r>
            <a:endParaRPr lang="pt-BR" dirty="0"/>
          </a:p>
        </p:txBody>
      </p:sp>
      <p:sp>
        <p:nvSpPr>
          <p:cNvPr id="4" name="Retângulo 3"/>
          <p:cNvSpPr/>
          <p:nvPr/>
        </p:nvSpPr>
        <p:spPr>
          <a:xfrm>
            <a:off x="4858572" y="1746872"/>
            <a:ext cx="2759859" cy="689556"/>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p:spPr>
        <p:style>
          <a:lnRef idx="1">
            <a:schemeClr val="dk1"/>
          </a:lnRef>
          <a:fillRef idx="2">
            <a:schemeClr val="dk1"/>
          </a:fillRef>
          <a:effectRef idx="1">
            <a:schemeClr val="dk1"/>
          </a:effectRef>
          <a:fontRef idx="minor">
            <a:schemeClr val="dk1"/>
          </a:fontRef>
        </p:style>
        <p:txBody>
          <a:bodyPr spcFirstLastPara="0" vert="horz" wrap="square" lIns="45720" tIns="45720" rIns="45720" bIns="45720" numCol="1" spcCol="1270" anchor="ctr" anchorCtr="0">
            <a:noAutofit/>
          </a:bodyPr>
          <a:lstStyle/>
          <a:p>
            <a:pPr algn="ctr" defTabSz="533400">
              <a:lnSpc>
                <a:spcPct val="90000"/>
              </a:lnSpc>
              <a:spcAft>
                <a:spcPct val="35000"/>
              </a:spcAft>
            </a:pPr>
            <a:r>
              <a:rPr lang="pt-BR" sz="2400" dirty="0"/>
              <a:t>Decisão Normativa </a:t>
            </a:r>
            <a:r>
              <a:rPr lang="pt-BR" sz="2400" dirty="0" smtClean="0"/>
              <a:t>170/2018</a:t>
            </a:r>
            <a:endParaRPr lang="pt-BR" sz="2400" dirty="0"/>
          </a:p>
        </p:txBody>
      </p:sp>
      <p:sp>
        <p:nvSpPr>
          <p:cNvPr id="2" name="Retângulo 1"/>
          <p:cNvSpPr/>
          <p:nvPr/>
        </p:nvSpPr>
        <p:spPr>
          <a:xfrm>
            <a:off x="868436" y="2436428"/>
            <a:ext cx="10318377" cy="3970318"/>
          </a:xfrm>
          <a:prstGeom prst="rect">
            <a:avLst/>
          </a:prstGeom>
        </p:spPr>
        <p:txBody>
          <a:bodyPr wrap="square">
            <a:spAutoFit/>
          </a:bodyPr>
          <a:lstStyle/>
          <a:p>
            <a:pPr algn="just"/>
            <a:r>
              <a:rPr lang="pt-BR" sz="2800" dirty="0">
                <a:solidFill>
                  <a:srgbClr val="3333FF"/>
                </a:solidFill>
              </a:rPr>
              <a:t>Art. </a:t>
            </a:r>
            <a:r>
              <a:rPr lang="pt-BR" sz="2800" dirty="0" smtClean="0">
                <a:solidFill>
                  <a:srgbClr val="3333FF"/>
                </a:solidFill>
              </a:rPr>
              <a:t>3º A </a:t>
            </a:r>
            <a:r>
              <a:rPr lang="pt-BR" sz="2800" dirty="0">
                <a:solidFill>
                  <a:srgbClr val="3333FF"/>
                </a:solidFill>
              </a:rPr>
              <a:t>prestação de contas é composta pelo </a:t>
            </a:r>
            <a:r>
              <a:rPr lang="pt-BR" sz="2800" b="1" dirty="0">
                <a:solidFill>
                  <a:srgbClr val="3333FF"/>
                </a:solidFill>
              </a:rPr>
              <a:t>Relatório de Gestão</a:t>
            </a:r>
            <a:r>
              <a:rPr lang="pt-BR" sz="2800" dirty="0">
                <a:solidFill>
                  <a:srgbClr val="3333FF"/>
                </a:solidFill>
              </a:rPr>
              <a:t>, documento elaborado pelo gestor </a:t>
            </a:r>
            <a:r>
              <a:rPr lang="pt-BR" sz="2800" b="1" dirty="0">
                <a:solidFill>
                  <a:srgbClr val="3333FF"/>
                </a:solidFill>
              </a:rPr>
              <a:t>com fim de demonstrar, esclarecer e justificar os resultados alcançados frente aos objetivos estabelecidos, informando no mínimo</a:t>
            </a:r>
            <a:r>
              <a:rPr lang="pt-BR" sz="2800" dirty="0">
                <a:solidFill>
                  <a:srgbClr val="3333FF"/>
                </a:solidFill>
              </a:rPr>
              <a:t>: </a:t>
            </a:r>
          </a:p>
          <a:p>
            <a:pPr algn="just"/>
            <a:r>
              <a:rPr lang="pt-BR" sz="2800" dirty="0">
                <a:solidFill>
                  <a:srgbClr val="3333FF"/>
                </a:solidFill>
              </a:rPr>
              <a:t>a. os objetivos e as metas definidos para o exercício; </a:t>
            </a:r>
          </a:p>
          <a:p>
            <a:pPr algn="just"/>
            <a:r>
              <a:rPr lang="pt-BR" sz="2800" dirty="0">
                <a:solidFill>
                  <a:srgbClr val="3333FF"/>
                </a:solidFill>
              </a:rPr>
              <a:t>b. os resultados alcançados ao fim do exercício, demonstrando como a estratégia, a governança e a alocação de recursos contribuíram para o alcance dos resultados; </a:t>
            </a:r>
          </a:p>
          <a:p>
            <a:pPr algn="just"/>
            <a:r>
              <a:rPr lang="pt-BR" sz="2800" dirty="0">
                <a:solidFill>
                  <a:srgbClr val="3333FF"/>
                </a:solidFill>
              </a:rPr>
              <a:t>c. as justificativas para objetivos ou metas não atingidos. </a:t>
            </a:r>
          </a:p>
        </p:txBody>
      </p:sp>
    </p:spTree>
    <p:extLst>
      <p:ext uri="{BB962C8B-B14F-4D97-AF65-F5344CB8AC3E}">
        <p14:creationId xmlns:p14="http://schemas.microsoft.com/office/powerpoint/2010/main" val="791537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a:xfrm>
            <a:off x="78036" y="249443"/>
            <a:ext cx="9829800" cy="1087867"/>
          </a:xfrm>
        </p:spPr>
        <p:txBody>
          <a:bodyPr/>
          <a:lstStyle/>
          <a:p>
            <a:r>
              <a:rPr lang="pt-BR" dirty="0" smtClean="0"/>
              <a:t>Indutores da mudança</a:t>
            </a:r>
            <a:endParaRPr lang="pt-BR" dirty="0"/>
          </a:p>
        </p:txBody>
      </p:sp>
      <p:sp>
        <p:nvSpPr>
          <p:cNvPr id="10" name="CaixaDeTexto 9"/>
          <p:cNvSpPr txBox="1"/>
          <p:nvPr/>
        </p:nvSpPr>
        <p:spPr>
          <a:xfrm>
            <a:off x="651510" y="1337310"/>
            <a:ext cx="10713176" cy="6801862"/>
          </a:xfrm>
          <a:prstGeom prst="rect">
            <a:avLst/>
          </a:prstGeom>
          <a:noFill/>
        </p:spPr>
        <p:txBody>
          <a:bodyPr wrap="square" rtlCol="0">
            <a:spAutoFit/>
          </a:bodyPr>
          <a:lstStyle/>
          <a:p>
            <a:r>
              <a:rPr lang="pt-BR" sz="4000" kern="0" dirty="0">
                <a:solidFill>
                  <a:prstClr val="black"/>
                </a:solidFill>
              </a:rPr>
              <a:t>Decreto 9.203/2017</a:t>
            </a:r>
          </a:p>
          <a:p>
            <a:endParaRPr lang="pt-BR" sz="4000" kern="0" dirty="0">
              <a:solidFill>
                <a:prstClr val="black"/>
              </a:solidFill>
            </a:endParaRPr>
          </a:p>
          <a:p>
            <a:r>
              <a:rPr lang="pt-BR" sz="4000" kern="0" dirty="0">
                <a:solidFill>
                  <a:prstClr val="black"/>
                </a:solidFill>
              </a:rPr>
              <a:t>Art. 3o  São princípios da governança pública:</a:t>
            </a:r>
            <a:br>
              <a:rPr lang="pt-BR" sz="4000" kern="0" dirty="0">
                <a:solidFill>
                  <a:prstClr val="black"/>
                </a:solidFill>
              </a:rPr>
            </a:br>
            <a:r>
              <a:rPr lang="pt-BR" sz="4000" kern="0" dirty="0">
                <a:solidFill>
                  <a:prstClr val="black"/>
                </a:solidFill>
              </a:rPr>
              <a:t>I - capacidade de resposta;</a:t>
            </a:r>
            <a:br>
              <a:rPr lang="pt-BR" sz="4000" kern="0" dirty="0">
                <a:solidFill>
                  <a:prstClr val="black"/>
                </a:solidFill>
              </a:rPr>
            </a:br>
            <a:r>
              <a:rPr lang="pt-BR" sz="4000" kern="0" dirty="0">
                <a:solidFill>
                  <a:prstClr val="black"/>
                </a:solidFill>
              </a:rPr>
              <a:t>II - integridade;</a:t>
            </a:r>
            <a:br>
              <a:rPr lang="pt-BR" sz="4000" kern="0" dirty="0">
                <a:solidFill>
                  <a:prstClr val="black"/>
                </a:solidFill>
              </a:rPr>
            </a:br>
            <a:r>
              <a:rPr lang="pt-BR" sz="4000" kern="0" dirty="0">
                <a:solidFill>
                  <a:prstClr val="black"/>
                </a:solidFill>
              </a:rPr>
              <a:t>III - confiabilidade  </a:t>
            </a:r>
          </a:p>
          <a:p>
            <a:r>
              <a:rPr lang="pt-BR" sz="4000" kern="0" dirty="0">
                <a:solidFill>
                  <a:prstClr val="black"/>
                </a:solidFill>
              </a:rPr>
              <a:t>IV - melhoria regulatória;</a:t>
            </a:r>
            <a:br>
              <a:rPr lang="pt-BR" sz="4000" kern="0" dirty="0">
                <a:solidFill>
                  <a:prstClr val="black"/>
                </a:solidFill>
              </a:rPr>
            </a:br>
            <a:r>
              <a:rPr lang="pt-BR" sz="4000" kern="0" dirty="0">
                <a:solidFill>
                  <a:prstClr val="black"/>
                </a:solidFill>
              </a:rPr>
              <a:t>V - prestação de contas e responsabilidade; e</a:t>
            </a:r>
            <a:br>
              <a:rPr lang="pt-BR" sz="4000" kern="0" dirty="0">
                <a:solidFill>
                  <a:prstClr val="black"/>
                </a:solidFill>
              </a:rPr>
            </a:br>
            <a:r>
              <a:rPr lang="pt-BR" sz="4000" kern="0" dirty="0">
                <a:solidFill>
                  <a:prstClr val="black"/>
                </a:solidFill>
              </a:rPr>
              <a:t>VI - transparência.</a:t>
            </a:r>
            <a:br>
              <a:rPr lang="pt-BR" sz="4000" kern="0" dirty="0">
                <a:solidFill>
                  <a:prstClr val="black"/>
                </a:solidFill>
              </a:rPr>
            </a:br>
            <a:endParaRPr lang="pt-BR" sz="4000" kern="0" dirty="0">
              <a:solidFill>
                <a:prstClr val="black"/>
              </a:solidFill>
            </a:endParaRPr>
          </a:p>
          <a:p>
            <a:pPr>
              <a:lnSpc>
                <a:spcPct val="150000"/>
              </a:lnSpc>
            </a:pPr>
            <a:endParaRPr lang="pt-BR" sz="2400" dirty="0">
              <a:solidFill>
                <a:prstClr val="black"/>
              </a:solidFill>
            </a:endParaRPr>
          </a:p>
        </p:txBody>
      </p:sp>
    </p:spTree>
    <p:extLst>
      <p:ext uri="{BB962C8B-B14F-4D97-AF65-F5344CB8AC3E}">
        <p14:creationId xmlns:p14="http://schemas.microsoft.com/office/powerpoint/2010/main" val="1121290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ala de Cinz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1784</TotalTime>
  <Words>1159</Words>
  <Application>Microsoft Office PowerPoint</Application>
  <PresentationFormat>Widescreen</PresentationFormat>
  <Paragraphs>88</Paragraphs>
  <Slides>13</Slides>
  <Notes>13</Notes>
  <HiddenSlides>0</HiddenSlides>
  <MMClips>0</MMClips>
  <ScaleCrop>false</ScaleCrop>
  <HeadingPairs>
    <vt:vector size="6" baseType="variant">
      <vt:variant>
        <vt:lpstr>Fontes usadas</vt:lpstr>
      </vt:variant>
      <vt:variant>
        <vt:i4>2</vt:i4>
      </vt:variant>
      <vt:variant>
        <vt:lpstr>Tema</vt:lpstr>
      </vt:variant>
      <vt:variant>
        <vt:i4>2</vt:i4>
      </vt:variant>
      <vt:variant>
        <vt:lpstr>Títulos de slides</vt:lpstr>
      </vt:variant>
      <vt:variant>
        <vt:i4>13</vt:i4>
      </vt:variant>
    </vt:vector>
  </HeadingPairs>
  <TitlesOfParts>
    <vt:vector size="17" baseType="lpstr">
      <vt:lpstr>Arial</vt:lpstr>
      <vt:lpstr>Calibri</vt:lpstr>
      <vt:lpstr>Tema do Office</vt:lpstr>
      <vt:lpstr>1_Tema do Office</vt:lpstr>
      <vt:lpstr>Relatório de gestão para contas de 2018 Contexto</vt:lpstr>
      <vt:lpstr>Apresentação do PowerPoint</vt:lpstr>
      <vt:lpstr>Contexto</vt:lpstr>
      <vt:lpstr>Contexto</vt:lpstr>
      <vt:lpstr>DELIBERAÇÕES PARA EVOLUÇÃO DAS CONTAS</vt:lpstr>
      <vt:lpstr>DELIBERAÇÕES PARA EVOLUÇÃO DAS CONTAS</vt:lpstr>
      <vt:lpstr>DELIBERAÇÕES PARA EVOLUÇÃO DAS CONTAS</vt:lpstr>
      <vt:lpstr>NORMAS PARA O EXERCÍCIO DE 2018</vt:lpstr>
      <vt:lpstr>Indutores da mudança</vt:lpstr>
      <vt:lpstr>Indutores da mudança</vt:lpstr>
      <vt:lpstr>RELATÓRIO INTEGRADO</vt:lpstr>
      <vt:lpstr>Ações de apoio por parte do TCU</vt:lpstr>
      <vt:lpstr>Apresentação do PowerPoint</vt:lpstr>
    </vt:vector>
  </TitlesOfParts>
  <Company>TCU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Alexandre Franca de Araujo</dc:creator>
  <cp:lastModifiedBy>Augusto Goncalves Ferradaes</cp:lastModifiedBy>
  <cp:revision>118</cp:revision>
  <cp:lastPrinted>2018-11-06T11:32:24Z</cp:lastPrinted>
  <dcterms:created xsi:type="dcterms:W3CDTF">2017-08-17T18:26:50Z</dcterms:created>
  <dcterms:modified xsi:type="dcterms:W3CDTF">2018-11-06T11:42:00Z</dcterms:modified>
</cp:coreProperties>
</file>