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305" r:id="rId4"/>
    <p:sldId id="312" r:id="rId5"/>
    <p:sldId id="271" r:id="rId6"/>
    <p:sldId id="315" r:id="rId7"/>
    <p:sldId id="273" r:id="rId8"/>
    <p:sldId id="277" r:id="rId9"/>
    <p:sldId id="259" r:id="rId10"/>
    <p:sldId id="263" r:id="rId11"/>
    <p:sldId id="283" r:id="rId12"/>
    <p:sldId id="262" r:id="rId13"/>
    <p:sldId id="311" r:id="rId14"/>
    <p:sldId id="317" r:id="rId15"/>
    <p:sldId id="318" r:id="rId16"/>
    <p:sldId id="31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140B0-7CA0-4F4E-8FEB-8B38A9B7008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F006-8A47-4AE5-B250-8B6FAEE01C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4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F006-8A47-4AE5-B250-8B6FAEE01CC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1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F006-8A47-4AE5-B250-8B6FAEE01CC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78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8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97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20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0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54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9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72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10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9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4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1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DB2D-B5FD-425C-8415-75D192E5CF5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065C-5C1E-4809-A292-1946CE67C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49287" y="3333415"/>
            <a:ext cx="78139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CGPO | DIFES | </a:t>
            </a:r>
            <a:r>
              <a:rPr lang="pt-BR" sz="23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SESu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| MEC</a:t>
            </a: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49287" y="2346953"/>
            <a:ext cx="781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CC29"/>
                </a:solidFill>
                <a:latin typeface="+mj-lt"/>
              </a:rPr>
              <a:t>REUNIÃO DE TRABALHO – IFES NOVAS E NOVÍSSIMAS</a:t>
            </a:r>
            <a:endParaRPr lang="pt-BR" sz="3200" b="1" dirty="0">
              <a:solidFill>
                <a:srgbClr val="FFCC29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437831" y="5619496"/>
            <a:ext cx="33497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Ministério da Educação</a:t>
            </a:r>
          </a:p>
          <a:p>
            <a:pPr algn="ctr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Novembro | 2018</a:t>
            </a: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1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PROJETO ARQUITETÔNICO</a:t>
            </a:r>
            <a:endParaRPr lang="pt-BR" sz="3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30" y="1002232"/>
            <a:ext cx="9476554" cy="52492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03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ESTÁGIO ATUAL E PERSPECTIVAS DO PROJETO</a:t>
            </a:r>
            <a:endParaRPr lang="pt-BR" sz="3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6960" y="1545544"/>
            <a:ext cx="1084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Anteprojeto concluído;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09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2613" y="1888776"/>
            <a:ext cx="1084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Projetos complementares sendo elaborados pelo Instituto Tecnológico de Aeronáutica;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7524" y="2288886"/>
            <a:ext cx="1084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Previsão de conclusão do projeto – primeiro semestre de 2019;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2435" y="2688996"/>
            <a:ext cx="1084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Projeto piloto em uma das IFES novas ou novíssimas.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96" y="3159578"/>
            <a:ext cx="5551816" cy="30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49287" y="2845716"/>
            <a:ext cx="78139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OUTROS ASSUNTOS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03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CUSTO ALUNO</a:t>
            </a:r>
            <a:endParaRPr lang="pt-BR" sz="31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7355" y="1012739"/>
            <a:ext cx="108453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Indicador custo aluno (relação orçamento/matrículas da graduação);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05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56705"/>
              </p:ext>
            </p:extLst>
          </p:nvPr>
        </p:nvGraphicFramePr>
        <p:xfrm>
          <a:off x="1004550" y="1429557"/>
          <a:ext cx="7456870" cy="4858229"/>
        </p:xfrm>
        <a:graphic>
          <a:graphicData uri="http://schemas.openxmlformats.org/drawingml/2006/table">
            <a:tbl>
              <a:tblPr/>
              <a:tblGrid>
                <a:gridCol w="1164663">
                  <a:extLst>
                    <a:ext uri="{9D8B030D-6E8A-4147-A177-3AD203B41FA5}">
                      <a16:colId xmlns:a16="http://schemas.microsoft.com/office/drawing/2014/main" xmlns="" val="988685180"/>
                    </a:ext>
                  </a:extLst>
                </a:gridCol>
                <a:gridCol w="1467173">
                  <a:extLst>
                    <a:ext uri="{9D8B030D-6E8A-4147-A177-3AD203B41FA5}">
                      <a16:colId xmlns:a16="http://schemas.microsoft.com/office/drawing/2014/main" xmlns="" val="1545675434"/>
                    </a:ext>
                  </a:extLst>
                </a:gridCol>
                <a:gridCol w="1361295">
                  <a:extLst>
                    <a:ext uri="{9D8B030D-6E8A-4147-A177-3AD203B41FA5}">
                      <a16:colId xmlns:a16="http://schemas.microsoft.com/office/drawing/2014/main" xmlns="" val="1981777769"/>
                    </a:ext>
                  </a:extLst>
                </a:gridCol>
                <a:gridCol w="1361295">
                  <a:extLst>
                    <a:ext uri="{9D8B030D-6E8A-4147-A177-3AD203B41FA5}">
                      <a16:colId xmlns:a16="http://schemas.microsoft.com/office/drawing/2014/main" xmlns="" val="1732107775"/>
                    </a:ext>
                  </a:extLst>
                </a:gridCol>
                <a:gridCol w="1194914">
                  <a:extLst>
                    <a:ext uri="{9D8B030D-6E8A-4147-A177-3AD203B41FA5}">
                      <a16:colId xmlns:a16="http://schemas.microsoft.com/office/drawing/2014/main" xmlns="" val="2571414711"/>
                    </a:ext>
                  </a:extLst>
                </a:gridCol>
                <a:gridCol w="907530">
                  <a:extLst>
                    <a:ext uri="{9D8B030D-6E8A-4147-A177-3AD203B41FA5}">
                      <a16:colId xmlns:a16="http://schemas.microsoft.com/office/drawing/2014/main" xmlns="" val="3136995576"/>
                    </a:ext>
                  </a:extLst>
                </a:gridCol>
              </a:tblGrid>
              <a:tr h="9295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SIGLA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Outras Despesas Correntes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Investimentos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MATRICULAS GRADUAÇÃO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RELAÇÃO (TOTAL / MATRICULAS)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4417554"/>
                  </a:ext>
                </a:extLst>
              </a:tr>
              <a:tr h="2403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             5.939.084.556 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             564.737.879 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          6.503.822.435 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                 983.113 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480598"/>
                  </a:ext>
                </a:extLst>
              </a:tr>
              <a:tr h="194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A9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7154" marR="7154" marT="71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24474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UFRJ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380.743.533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7.516.562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388.260.095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38.602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10.058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453534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UFPA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180.075.288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13.483.770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193.559.058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34.915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5.544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1917816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UFF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192.475.744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7.879.129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200.354.873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33.383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6.002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105266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UnB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229.929.040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28.211.806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258.140.846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33.253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7.763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421698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UFBA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177.070.637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12.987.151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190.057.788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33.099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5.742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3098867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UFMA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88.612.608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3.224.173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91.836.781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31.066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2.956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857734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UFPE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173.901.485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12.376.463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186.277.948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30.007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6.208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837752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UFMG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238.115.148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11.966.023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250.081.171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29.683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8.425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005268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UFRGS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185.052.078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14.041.154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199.093.232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27.929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7.129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0931172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UTFPR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122.953.229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32.741.718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155.694.947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27.681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5.625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5481815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UFSC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168.738.259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9.992.583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178.730.842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26.985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6.623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386851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UFPR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191.371.139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18.974.044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210.345.183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26.663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7.889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2928523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UFAM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106.228.010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6.224.768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112.452.778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26.028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4.321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184170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UFC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150.605.970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9.074.339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159.680.309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25.930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6.158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9525403"/>
                  </a:ext>
                </a:extLst>
              </a:tr>
              <a:tr h="23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UFG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146.624.965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9.275.596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155.900.561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24.350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  6.403 </a:t>
                      </a:r>
                    </a:p>
                  </a:txBody>
                  <a:tcPr marL="7154" marR="7154" marT="71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421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2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" y="-10494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Nível de custeio fixo</a:t>
            </a:r>
            <a:endParaRPr lang="pt-BR" sz="3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3929" y="1058905"/>
            <a:ext cx="10845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Definição de parâmetros para estabelecimento de percentuais de referência de custeio fixo (vigilância, limpeza, apoio técnico operacional, energia elétrica, água)</a:t>
            </a: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Exemplo 1: 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09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09983"/>
              </p:ext>
            </p:extLst>
          </p:nvPr>
        </p:nvGraphicFramePr>
        <p:xfrm>
          <a:off x="678871" y="2382348"/>
          <a:ext cx="9830289" cy="3348750"/>
        </p:xfrm>
        <a:graphic>
          <a:graphicData uri="http://schemas.openxmlformats.org/drawingml/2006/table">
            <a:tbl>
              <a:tblPr/>
              <a:tblGrid>
                <a:gridCol w="4999404">
                  <a:extLst>
                    <a:ext uri="{9D8B030D-6E8A-4147-A177-3AD203B41FA5}">
                      <a16:colId xmlns:a16="http://schemas.microsoft.com/office/drawing/2014/main" xmlns="" val="2717846590"/>
                    </a:ext>
                  </a:extLst>
                </a:gridCol>
                <a:gridCol w="4156808">
                  <a:extLst>
                    <a:ext uri="{9D8B030D-6E8A-4147-A177-3AD203B41FA5}">
                      <a16:colId xmlns:a16="http://schemas.microsoft.com/office/drawing/2014/main" xmlns="" val="2058780456"/>
                    </a:ext>
                  </a:extLst>
                </a:gridCol>
                <a:gridCol w="674077">
                  <a:extLst>
                    <a:ext uri="{9D8B030D-6E8A-4147-A177-3AD203B41FA5}">
                      <a16:colId xmlns:a16="http://schemas.microsoft.com/office/drawing/2014/main" xmlns="" val="706585092"/>
                    </a:ext>
                  </a:extLst>
                </a:gridCol>
              </a:tblGrid>
              <a:tr h="39552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Rótulos de Linha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Soma de DESPESAS EMPENHADAS (CONTROLE EMPENHO)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639419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94.708.094,10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5710641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SERVICOS DE APOIO AO ENSINO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14.588.544,98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5885308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BOLSAS DE ESTUDO NO PAIS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13.046.132,00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117819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MANUTENCAO E CONSERV. DE BENS IMOVEIS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9.829.128,66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8756512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SERVICOS DE ENERGIA ELETRICA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7.242.702,36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8977546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LIMPEZA E CONSERVACAO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5.445.744,08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336465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APOIO ADMINISTRATIVO, TECNICO E OPERACIONAL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5.187.172,89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945256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FORNECIMENTO DE ALIMENTACAO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4.988.689,39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559882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VIGILANCIA OSTENSIVA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4.860.070,68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698837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RESIDENCIA MULTPROFISSIONAL EM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2.779.132,85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8802188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MAQUINAS E EQUIPAMENTOS DE NATUREZA INDUSTRIAL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2.517.000,00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4583071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CONTRIBUICAO P/ O PIS/PASEP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2.512.502,03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2531382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 DE SELECAO E TREINAMENTO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1.888.299,29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876272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MOBILIARIO EM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1.713.511,95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124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Nível de custeio fixo</a:t>
            </a:r>
            <a:endParaRPr lang="pt-BR" sz="3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3929" y="1058905"/>
            <a:ext cx="10845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Definição de parâmetros para estabelecimento de percentuais de referência de custeio fixo (vigilância, limpeza, apoio técnico operacional, energia elétrica, água) </a:t>
            </a: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Exemplo 2:</a:t>
            </a: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09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46660"/>
              </p:ext>
            </p:extLst>
          </p:nvPr>
        </p:nvGraphicFramePr>
        <p:xfrm>
          <a:off x="888642" y="2492367"/>
          <a:ext cx="9517488" cy="3512985"/>
        </p:xfrm>
        <a:graphic>
          <a:graphicData uri="http://schemas.openxmlformats.org/drawingml/2006/table">
            <a:tbl>
              <a:tblPr/>
              <a:tblGrid>
                <a:gridCol w="4377745">
                  <a:extLst>
                    <a:ext uri="{9D8B030D-6E8A-4147-A177-3AD203B41FA5}">
                      <a16:colId xmlns:a16="http://schemas.microsoft.com/office/drawing/2014/main" xmlns="" val="2045966484"/>
                    </a:ext>
                  </a:extLst>
                </a:gridCol>
                <a:gridCol w="4422569">
                  <a:extLst>
                    <a:ext uri="{9D8B030D-6E8A-4147-A177-3AD203B41FA5}">
                      <a16:colId xmlns:a16="http://schemas.microsoft.com/office/drawing/2014/main" xmlns="" val="838060311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xmlns="" val="1115336020"/>
                    </a:ext>
                  </a:extLst>
                </a:gridCol>
              </a:tblGrid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Rótulos de Linha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Soma de DESPESAS EMPENHADAS (CONTROLE EMPENHO)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1014405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146.122.343,37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9420821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BOLSAS DE ESTUDO NO PAIS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32.975.935,65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3478547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SERVICOS DE ENERGIA ELETRICA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17.165.092,72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1981588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LIMPEZA E CONSERVACAO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15.455.135,88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184526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FORNECIMENTO DE ALIMENTACAO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12.012.497,34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1891048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VIGILANCIA OSTENSIVA/MONITORADA/RASTREAMENTO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10.994.367,82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2626181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DESPESAS DE PESSOAL - TERCEIRIZACAO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9.028.320,34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269687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APOIO ADMINISTRATIVO, TECNICO E OPERACIONAL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4.872.621,36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111470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SERV. DE APOIO ADMIN., TECNICO E OPERACIONAL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4.220.375,55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106473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SERVICOS DE AGUA E ESGOTO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3.077.926,02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3630280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APAR.EQUIP.UTENS.MED.,ODONT,LABOR.HOSPIT.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3.013.519,69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710409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MOBILIARIO EM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2.005.880,07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550176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MANUTENCAO E CONSERVACAO DE BENS IMOVEIS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1.926.207,62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8540927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DIARIAS NO PAIS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1.771.296,94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228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9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49287" y="2845716"/>
            <a:ext cx="78139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OBRIGADO!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03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49287" y="2845716"/>
            <a:ext cx="78139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EXECUÇÃO ORÇAMENTÁRIA 2018</a:t>
            </a:r>
          </a:p>
        </p:txBody>
      </p:sp>
    </p:spTree>
    <p:extLst>
      <p:ext uri="{BB962C8B-B14F-4D97-AF65-F5344CB8AC3E}">
        <p14:creationId xmlns:p14="http://schemas.microsoft.com/office/powerpoint/2010/main" val="32117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03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8871" y="221676"/>
            <a:ext cx="1084533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EXECUÇÃO ORÇAMENTÁRIA 2018</a:t>
            </a:r>
            <a:endParaRPr lang="pt-BR" sz="31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4545" y="1012739"/>
            <a:ext cx="108453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Liberação de 100% limites de custeio e investimentos + superávit incorporado;</a:t>
            </a: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3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98,9% de empenho sobre o volume de limites liberados;</a:t>
            </a: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R$ 65,5 milhões de cota orçamentária a utilizar;</a:t>
            </a: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3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82,8% de empenho sobre o volume de limites de fontes próprias (9,7 milhões de cota orçamentária a utilizar);</a:t>
            </a: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Diferença entre a dotação atual e a arrecadação de fontes próprias – R$ 147 milhões; </a:t>
            </a:r>
          </a:p>
          <a:p>
            <a:pPr algn="just"/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3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Frustração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aparente de arrecadação própria em 2018 – em torno de R$ 50 milhões;</a:t>
            </a: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Créditos </a:t>
            </a:r>
            <a:r>
              <a:rPr lang="pt-BR" sz="23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em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andamento.</a:t>
            </a: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3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EXECUÇÃO ORÇAMENTÁRIA DE EMENDAS IMPOSITIVAS</a:t>
            </a:r>
            <a:endParaRPr lang="pt-BR" sz="33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2613" y="1058905"/>
            <a:ext cx="108453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Total de 329 emendas alocadas nas IFES;</a:t>
            </a:r>
          </a:p>
          <a:p>
            <a:pPr algn="just"/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108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emendas com </a:t>
            </a:r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0%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execução orçamentária;</a:t>
            </a:r>
          </a:p>
          <a:p>
            <a:pPr algn="just"/>
            <a:endParaRPr lang="pt-BR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41 emendas com empenho menor do que 60% do limite liberado;</a:t>
            </a:r>
          </a:p>
          <a:p>
            <a:pPr algn="just"/>
            <a:endParaRPr lang="pt-BR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37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emendas com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empenho entre 61% e 90% do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limite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liberado;</a:t>
            </a:r>
          </a:p>
          <a:p>
            <a:pPr algn="just"/>
            <a:endParaRPr lang="pt-BR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134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emendas com empenho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entre 91% e 100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% do limite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liberado;</a:t>
            </a:r>
          </a:p>
          <a:p>
            <a:pPr algn="just"/>
            <a:endParaRPr lang="pt-BR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Ofício Circular SPO/SE/MEC .</a:t>
            </a:r>
            <a:endParaRPr lang="pt-BR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09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49287" y="2554772"/>
            <a:ext cx="78139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PLOA 2019</a:t>
            </a:r>
            <a:endParaRPr lang="pt-BR" sz="3500" b="1" dirty="0">
              <a:solidFill>
                <a:srgbClr val="FFCC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9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03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8871" y="221676"/>
            <a:ext cx="1084533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DIRETRIZES ADOTADAS NO PLOA 2019</a:t>
            </a:r>
            <a:endParaRPr lang="pt-BR" sz="31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1666" y="917912"/>
            <a:ext cx="108453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Matriz OCC atualizada com dados do Censo da Educação Superior de 2017, dados da pós-graduação de 2017, dados da residência médica e multiprofissional 2017, banco de professor-equivalente 2017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;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Nenhuma IFES com custeio de fontes do Tesouro Nacional em valor menor do que a dotação 2018;</a:t>
            </a: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Definido piso de 2,0 milhões no REUNI custeio (5 IFES receberam incremento no valor total de R$ 7,6 milhões);</a:t>
            </a: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Utilizada metodologia de cálculo na matriz das novas e novíssimas de maneira a incrementar o orçamento das novíssimas, com equalização das novas (acréscimo total de R$ 5,5 milhões)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Reajuste de 10% do valor global do PNAES;</a:t>
            </a: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F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oram alocados R$ 1,5 milhão de investimentos para cada IFES novíssima, a título de Projetos Especiais, além do investimento ordinário, como forma de igualar a dotação 2018.</a:t>
            </a: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Aviso ministerial com solicitação de aumento dos investimentos nas IFES.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4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49287" y="2845716"/>
            <a:ext cx="7813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TERMOS DE EXECUÇÃO DESCENTRALIZADA E EXECUÇÃO ORÇAMENTÁRIA 2018</a:t>
            </a:r>
          </a:p>
        </p:txBody>
      </p:sp>
    </p:spTree>
    <p:extLst>
      <p:ext uri="{BB962C8B-B14F-4D97-AF65-F5344CB8AC3E}">
        <p14:creationId xmlns:p14="http://schemas.microsoft.com/office/powerpoint/2010/main" val="17873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" y="0"/>
            <a:ext cx="1219343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8871" y="221676"/>
            <a:ext cx="1084533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TEDs</a:t>
            </a:r>
            <a:r>
              <a:rPr lang="pt-BR" sz="31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 EXECUÇÃO ORÇAMENTÁRIA 2018</a:t>
            </a:r>
            <a:endParaRPr lang="pt-BR" sz="31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2613" y="1105675"/>
            <a:ext cx="1084533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pt-BR" sz="23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Total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descentralizado – 212 </a:t>
            </a:r>
            <a:r>
              <a:rPr lang="pt-BR" sz="23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TEDs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– R$ 336 milhões;</a:t>
            </a: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Total reservado para novas, novíssimas e </a:t>
            </a:r>
            <a:r>
              <a:rPr lang="pt-BR" sz="23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Unipampa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em 2018 – R$ 59 milhões;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Atendimento a obras prioritárias, aquisição de equipamentos e, pontualmente, demandas de custeio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Valores não empenhados: em torno de R$ 28 milhões;</a:t>
            </a:r>
          </a:p>
          <a:p>
            <a:pPr algn="just"/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—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Prazos exíguos para encerramento do exercício financeiro.</a:t>
            </a: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3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532861" y="6273225"/>
            <a:ext cx="66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05</a:t>
            </a:r>
            <a:endParaRPr lang="pt-BR" sz="3200" b="1" dirty="0">
              <a:solidFill>
                <a:schemeClr val="bg2">
                  <a:lumMod val="9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" y="0"/>
            <a:ext cx="12193434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49287" y="2554772"/>
            <a:ext cx="7813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PROJETO MODULAR PARA</a:t>
            </a:r>
          </a:p>
          <a:p>
            <a:pPr algn="ctr"/>
            <a:r>
              <a:rPr lang="pt-BR" sz="3500" b="1" dirty="0" smtClean="0">
                <a:solidFill>
                  <a:srgbClr val="FFCC29"/>
                </a:solidFill>
                <a:latin typeface="+mj-lt"/>
              </a:rPr>
              <a:t>CONSTRUÇÕES UNIVERSITÁRIAS</a:t>
            </a:r>
            <a:endParaRPr lang="pt-BR" sz="3500" b="1" dirty="0">
              <a:solidFill>
                <a:srgbClr val="FFCC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4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1051</Words>
  <Application>Microsoft Office PowerPoint</Application>
  <PresentationFormat>Widescreen</PresentationFormat>
  <Paragraphs>289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Franca Balmant</dc:creator>
  <cp:lastModifiedBy>Waldemir</cp:lastModifiedBy>
  <cp:revision>286</cp:revision>
  <dcterms:created xsi:type="dcterms:W3CDTF">2018-01-16T11:51:41Z</dcterms:created>
  <dcterms:modified xsi:type="dcterms:W3CDTF">2018-11-26T18:46:12Z</dcterms:modified>
</cp:coreProperties>
</file>