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4"/>
  </p:notesMasterIdLst>
  <p:handoutMasterIdLst>
    <p:handoutMasterId r:id="rId15"/>
  </p:handoutMasterIdLst>
  <p:sldIdLst>
    <p:sldId id="375" r:id="rId2"/>
    <p:sldId id="318" r:id="rId3"/>
    <p:sldId id="376" r:id="rId4"/>
    <p:sldId id="372" r:id="rId5"/>
    <p:sldId id="371" r:id="rId6"/>
    <p:sldId id="379" r:id="rId7"/>
    <p:sldId id="319" r:id="rId8"/>
    <p:sldId id="377" r:id="rId9"/>
    <p:sldId id="378" r:id="rId10"/>
    <p:sldId id="381" r:id="rId11"/>
    <p:sldId id="382" r:id="rId12"/>
    <p:sldId id="373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0" autoAdjust="0"/>
    <p:restoredTop sz="94435" autoAdjust="0"/>
  </p:normalViewPr>
  <p:slideViewPr>
    <p:cSldViewPr>
      <p:cViewPr>
        <p:scale>
          <a:sx n="96" d="100"/>
          <a:sy n="96" d="100"/>
        </p:scale>
        <p:origin x="-206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F4AE83-C577-4545-8847-928F64966C70}" type="datetimeFigureOut">
              <a:rPr lang="pt-BR"/>
              <a:pPr>
                <a:defRPr/>
              </a:pPr>
              <a:t>16/11/2018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F33ABC-FF04-4FBD-B533-55BDC08B85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115139-BF36-4CD0-9317-039F0C63EFE5}" type="datetimeFigureOut">
              <a:rPr lang="pt-BR"/>
              <a:pPr>
                <a:defRPr/>
              </a:pPr>
              <a:t>16/11/2018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7E6CA3-CBB4-4D36-B18C-7D375B1413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92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323850" y="2852738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5" name="Imagem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5888"/>
            <a:ext cx="18002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82563"/>
            <a:ext cx="21256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5DC3988E-D0CA-47BC-91F0-F28C55AFC9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BA95-349F-42BE-968B-03FE0720EC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6" y="122239"/>
            <a:ext cx="2058988" cy="59896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9"/>
            <a:ext cx="6029325" cy="59896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C26D-0E79-4093-9BB5-19933317768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DACD-B3A0-485E-A62E-EBB82DF8541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C9D12-5BC3-4DED-B034-8AC58AD546A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D374-27DD-43FE-8EB8-E354046A8B5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FFEA-792D-4C29-9828-4AE051BF5F9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97267-E476-41BF-A839-AB5AB61F7D4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E9BA-B594-4E0A-A35A-EFD3AE211A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F3CB-4834-4C76-AC02-E5A64273675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345A-8DD4-4DA7-9827-0A89DE201E1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2484438" y="188913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139700"/>
            <a:ext cx="61928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8950" y="62626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pPr>
              <a:defRPr/>
            </a:pPr>
            <a:fld id="{6A7A6708-BCC1-4A02-8288-363DDC2E76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2" name="Line 42"/>
          <p:cNvSpPr>
            <a:spLocks noChangeShapeType="1"/>
          </p:cNvSpPr>
          <p:nvPr userDrawn="1"/>
        </p:nvSpPr>
        <p:spPr bwMode="auto">
          <a:xfrm>
            <a:off x="323850" y="1557338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50" y="396875"/>
            <a:ext cx="21256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plad.andifes.org.br/?q=comissao-planejamento-avaliaca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plad.andifes.org.br/cadastro1/textos/indicadores/Relatorio-GT_Gestao_de_Riscos.pdf" TargetMode="External"/><Relationship Id="rId2" Type="http://schemas.openxmlformats.org/officeDocument/2006/relationships/hyperlink" Target="http://www.forplad.andifes.org.br/cadastro1/textos/indicadores/Indicadores-FORPLA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orpdi.org/" TargetMode="External"/><Relationship Id="rId4" Type="http://schemas.openxmlformats.org/officeDocument/2006/relationships/hyperlink" Target="http://www.forplad.andifes.org.br/cadastro1/sistema.php?secao=9c969972f31be24de51532534aada5c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23931" y="2060848"/>
            <a:ext cx="637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600" b="1" dirty="0" smtClean="0">
                <a:solidFill>
                  <a:srgbClr val="0066FF"/>
                </a:solidFill>
              </a:rPr>
              <a:t>Comissão de Planejamento e Avaliação: Visão para novos Pró-Reitores</a:t>
            </a:r>
            <a:endParaRPr lang="pt-BR" sz="3600" dirty="0"/>
          </a:p>
        </p:txBody>
      </p:sp>
      <p:sp>
        <p:nvSpPr>
          <p:cNvPr id="3" name="Retângulo 1"/>
          <p:cNvSpPr/>
          <p:nvPr/>
        </p:nvSpPr>
        <p:spPr>
          <a:xfrm>
            <a:off x="527179" y="4221088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400" b="1" dirty="0" smtClean="0"/>
              <a:t>Raquel Trindade Borges</a:t>
            </a:r>
          </a:p>
          <a:p>
            <a:pPr algn="ctr"/>
            <a:r>
              <a:rPr lang="pt-BR" altLang="pt-BR" sz="1400" b="1" dirty="0" smtClean="0"/>
              <a:t>Pró-reitora de Planejamento e Desenvolvimento Institucional – UFPA</a:t>
            </a:r>
          </a:p>
          <a:p>
            <a:pPr algn="ctr"/>
            <a:r>
              <a:rPr lang="pt-BR" altLang="pt-BR" sz="1400" b="1" dirty="0"/>
              <a:t>C</a:t>
            </a:r>
            <a:r>
              <a:rPr lang="pt-BR" altLang="pt-BR" sz="1400" b="1" dirty="0" smtClean="0"/>
              <a:t>oordenadora da Comissão de Planejamento e Avaliação - </a:t>
            </a:r>
            <a:r>
              <a:rPr lang="pt-BR" altLang="pt-BR" sz="1400" b="1" dirty="0" err="1" smtClean="0"/>
              <a:t>Forplad</a:t>
            </a:r>
            <a:r>
              <a:rPr lang="pt-BR" altLang="pt-BR" sz="1400" b="1" dirty="0" smtClean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936700" y="5733256"/>
            <a:ext cx="3743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Porto Alegre, 19 de Novembro de 2018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 em andamento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47242"/>
              </p:ext>
            </p:extLst>
          </p:nvPr>
        </p:nvGraphicFramePr>
        <p:xfrm>
          <a:off x="543243" y="1978184"/>
          <a:ext cx="8079740" cy="4036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5780"/>
                <a:gridCol w="1796415"/>
                <a:gridCol w="2777490"/>
                <a:gridCol w="17100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Grupo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Composição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Meta 2018-2019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Resultado Anterior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Casoteca ForPlad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Criar modelo de divulgação de boas práticas de gestão, com foco em planejamento (Ref. Casoteca da ENAP)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Pesquisa das estuturas de avaliação IFES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Obras e Investimentos (Misto)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Pedro </a:t>
                      </a:r>
                      <a:r>
                        <a:rPr lang="pt-BR" sz="1100" dirty="0">
                          <a:effectLst/>
                        </a:rPr>
                        <a:t>(UNIFESP), Alberto (UNB), Octávio (UFPEL), Mascarenhas (UFRB), Charles (UFFS), Dulce (UFMS), Mozart (FURG), Camilo (UFCG), Maurício (UFMG), Mesquita (UFSB)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Acompanhar descentralização de orçamento de capital, ações de intercâmbio fortalecimento das áreas de planejamento das infraestruturas e execução de projetos e obras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Gestão de Orçamento (Misto)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Denise (UnB), Renata (UFPB), Franklin (UFSB)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Estimular a utilização de Planos de Gestão Orçamentária e definir modelos. Trabalhar com GA ForPDI na implementação do módulo de orçamento no ForPDI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Universidade - Órgãos de controle (Misto)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r>
                        <a:rPr lang="pt-BR" sz="1100" dirty="0" smtClean="0">
                          <a:effectLst/>
                        </a:rPr>
                        <a:t>Dulce Tristão(UFMS)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Promover o intercâmbio entre as IFES sobre atuação com órgãos controladores - Cartilha. Integração com GA Indicadores para revisão de indicadores usados por órgãos de controle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0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 em andamento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Documentação dos </a:t>
            </a:r>
            <a:r>
              <a:rPr lang="pt-BR" dirty="0" err="1" smtClean="0"/>
              <a:t>GAs</a:t>
            </a:r>
            <a:r>
              <a:rPr lang="pt-BR" dirty="0" smtClean="0"/>
              <a:t> (Planos de Ações, Objetivos, Relatórios </a:t>
            </a:r>
            <a:r>
              <a:rPr lang="pt-BR"/>
              <a:t>estão disponíveis </a:t>
            </a:r>
            <a:r>
              <a:rPr lang="pt-BR" smtClean="0"/>
              <a:t>em: </a:t>
            </a:r>
            <a:r>
              <a:rPr lang="pt-BR"/>
              <a:t>http://www.forplad.andifes.org.br/?q=planejamento-avaliacao-acoes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16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422D6ADD-24EC-4B64-9858-4FF22853C004}" type="slidenum">
              <a:rPr lang="pt-BR" altLang="pt-BR" sz="1400" b="0" smtClean="0"/>
              <a:pPr algn="ctr"/>
              <a:t>12</a:t>
            </a:fld>
            <a:endParaRPr lang="pt-BR" altLang="pt-BR" sz="1400" b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2135188"/>
            <a:ext cx="8229600" cy="4389437"/>
          </a:xfrm>
        </p:spPr>
        <p:txBody>
          <a:bodyPr/>
          <a:lstStyle/>
          <a:p>
            <a:pPr>
              <a:buNone/>
              <a:defRPr/>
            </a:pPr>
            <a:endParaRPr lang="pt-BR" sz="4000" dirty="0" smtClean="0"/>
          </a:p>
          <a:p>
            <a:pPr algn="ctr">
              <a:buNone/>
              <a:defRPr/>
            </a:pPr>
            <a:r>
              <a:rPr lang="pt-BR" sz="4000" dirty="0" smtClean="0"/>
              <a:t>Sejam bem vindos!</a:t>
            </a:r>
          </a:p>
          <a:p>
            <a:pPr algn="ctr">
              <a:buNone/>
              <a:defRPr/>
            </a:pPr>
            <a:r>
              <a:rPr lang="pt-BR" sz="4000" dirty="0" smtClean="0"/>
              <a:t>participem!</a:t>
            </a:r>
          </a:p>
          <a:p>
            <a:pPr algn="ctr">
              <a:buNone/>
              <a:defRPr/>
            </a:pPr>
            <a:r>
              <a:rPr lang="pt-BR" sz="4000" dirty="0" smtClean="0"/>
              <a:t>Obrigada! </a:t>
            </a:r>
          </a:p>
          <a:p>
            <a:pPr>
              <a:buNone/>
              <a:defRPr/>
            </a:pPr>
            <a:endParaRPr lang="pt-BR" sz="900" dirty="0" smtClean="0"/>
          </a:p>
          <a:p>
            <a:pPr algn="ctr">
              <a:buNone/>
              <a:defRPr/>
            </a:pPr>
            <a:r>
              <a:rPr lang="pt-BR" sz="2000" dirty="0" smtClean="0"/>
              <a:t>Raquel Trindade Borges</a:t>
            </a:r>
          </a:p>
          <a:p>
            <a:pPr algn="ctr">
              <a:buNone/>
              <a:defRPr/>
            </a:pPr>
            <a:r>
              <a:rPr lang="pt-BR" sz="1800" dirty="0" smtClean="0"/>
              <a:t>rtborgesufpa@gmail.com</a:t>
            </a:r>
          </a:p>
          <a:p>
            <a:pPr>
              <a:defRPr/>
            </a:pPr>
            <a:endParaRPr lang="pt-BR" sz="2800" dirty="0" smtClean="0"/>
          </a:p>
          <a:p>
            <a:pPr>
              <a:defRPr/>
            </a:pPr>
            <a:endParaRPr lang="pt-BR" sz="2800" dirty="0" smtClean="0"/>
          </a:p>
          <a:p>
            <a:pPr>
              <a:buNone/>
              <a:defRPr/>
            </a:pPr>
            <a:endParaRPr lang="pt-BR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pt-BR" sz="1200" dirty="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608762" cy="1079500"/>
          </a:xfrm>
          <a:solidFill>
            <a:schemeClr val="bg1"/>
          </a:solidFill>
        </p:spPr>
        <p:txBody>
          <a:bodyPr anchor="ctr"/>
          <a:lstStyle/>
          <a:p>
            <a:r>
              <a:rPr lang="pt-BR" altLang="pt-BR" sz="3100" dirty="0" smtClean="0"/>
              <a:t>Bem Vindos!!</a:t>
            </a: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708025" y="269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altLang="pt-BR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6F2CA85C-8A9A-48C4-9800-C8685C7B15C2}" type="slidenum">
              <a:rPr lang="pt-BR" altLang="pt-BR" sz="1400" b="0" smtClean="0"/>
              <a:pPr algn="ctr"/>
              <a:t>2</a:t>
            </a:fld>
            <a:endParaRPr lang="pt-BR" altLang="pt-BR" sz="1400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4389437"/>
          </a:xfrm>
        </p:spPr>
        <p:txBody>
          <a:bodyPr/>
          <a:lstStyle/>
          <a:p>
            <a:pPr eaLnBrk="1" hangingPunct="1"/>
            <a:r>
              <a:rPr lang="pt-BR" sz="2400" dirty="0"/>
              <a:t>Art. 10 - Cada Comissão será constituída por no mínimo 10 membros indicados pela Coordenação Nacional e referendados pelo Plenário, garantida a representação regional</a:t>
            </a:r>
            <a:r>
              <a:rPr lang="pt-BR" sz="2400" dirty="0" smtClean="0"/>
              <a:t>.</a:t>
            </a:r>
          </a:p>
          <a:p>
            <a:pPr eaLnBrk="1" hangingPunct="1"/>
            <a:r>
              <a:rPr lang="pt-BR" sz="2400" dirty="0" smtClean="0"/>
              <a:t> </a:t>
            </a:r>
            <a:r>
              <a:rPr lang="pt-BR" sz="2400" dirty="0"/>
              <a:t>§ 1º - Os membros de cada Comissão escolherão, entre si, o coordenador e o </a:t>
            </a:r>
            <a:r>
              <a:rPr lang="pt-BR" sz="2400" dirty="0" err="1"/>
              <a:t>vice-coordenador</a:t>
            </a:r>
            <a:r>
              <a:rPr lang="pt-BR" sz="2400" dirty="0" smtClean="0"/>
              <a:t>.</a:t>
            </a:r>
          </a:p>
          <a:p>
            <a:pPr eaLnBrk="1" hangingPunct="1"/>
            <a:r>
              <a:rPr lang="pt-BR" sz="2400" dirty="0" smtClean="0"/>
              <a:t> </a:t>
            </a:r>
            <a:r>
              <a:rPr lang="pt-BR" sz="2400" dirty="0"/>
              <a:t>§ 2º - O coordenador e o </a:t>
            </a:r>
            <a:r>
              <a:rPr lang="pt-BR" sz="2400" dirty="0" err="1"/>
              <a:t>vice-coordenador</a:t>
            </a:r>
            <a:r>
              <a:rPr lang="pt-BR" sz="2400" dirty="0"/>
              <a:t> terão um mandato de 2 (dois) anos. </a:t>
            </a:r>
            <a:endParaRPr lang="pt-BR" sz="2400" dirty="0" smtClean="0"/>
          </a:p>
          <a:p>
            <a:pPr eaLnBrk="1" hangingPunct="1"/>
            <a:r>
              <a:rPr lang="pt-BR" altLang="pt-BR" sz="2400" dirty="0" smtClean="0"/>
              <a:t>* </a:t>
            </a:r>
            <a:r>
              <a:rPr lang="pt-BR" altLang="pt-BR" sz="2400" dirty="0" smtClean="0">
                <a:solidFill>
                  <a:srgbClr val="FF0000"/>
                </a:solidFill>
              </a:rPr>
              <a:t>Mais um representante do CGPI e um do CGTI</a:t>
            </a:r>
          </a:p>
          <a:p>
            <a:pPr marL="0" indent="0" eaLnBrk="1" hangingPunct="1">
              <a:buNone/>
            </a:pPr>
            <a:r>
              <a:rPr lang="pt-BR" altLang="pt-BR" sz="2400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pt-BR" altLang="pt-BR" sz="2400" dirty="0">
                <a:solidFill>
                  <a:srgbClr val="FF0000"/>
                </a:solidFill>
                <a:hlinkClick r:id="rId2"/>
              </a:rPr>
              <a:t>://www.forplad.andifes.org.br/?</a:t>
            </a:r>
            <a:r>
              <a:rPr lang="pt-BR" altLang="pt-BR" sz="2400" dirty="0" smtClean="0">
                <a:solidFill>
                  <a:srgbClr val="FF0000"/>
                </a:solidFill>
                <a:hlinkClick r:id="rId2"/>
              </a:rPr>
              <a:t>q=comissao-planejamento-avaliacao</a:t>
            </a:r>
            <a:r>
              <a:rPr lang="pt-BR" altLang="pt-BR" sz="2400" dirty="0" smtClean="0">
                <a:solidFill>
                  <a:srgbClr val="FF0000"/>
                </a:solidFill>
              </a:rPr>
              <a:t> </a:t>
            </a:r>
            <a:r>
              <a:rPr lang="pt-BR" altLang="pt-BR" sz="2400" dirty="0" smtClean="0"/>
              <a:t>(membros)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>Comissão de Planejamento e Avaliação - Composição</a:t>
            </a:r>
            <a:endParaRPr lang="pt-BR" alt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6F2CA85C-8A9A-48C4-9800-C8685C7B15C2}" type="slidenum">
              <a:rPr lang="pt-BR" altLang="pt-BR" sz="1400" b="0" smtClean="0"/>
              <a:pPr algn="ctr"/>
              <a:t>3</a:t>
            </a:fld>
            <a:endParaRPr lang="pt-BR" altLang="pt-BR" sz="1400" b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332656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>Comissão de Planejamento e Avaliação - Composição</a:t>
            </a:r>
            <a:endParaRPr lang="pt-BR" altLang="pt-BR" sz="2600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58071"/>
              </p:ext>
            </p:extLst>
          </p:nvPr>
        </p:nvGraphicFramePr>
        <p:xfrm>
          <a:off x="539552" y="1412776"/>
          <a:ext cx="8064896" cy="500526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87573"/>
                <a:gridCol w="4056730"/>
                <a:gridCol w="1820593"/>
              </a:tblGrid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Regional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Nome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IFES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Norte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Dirceu Medeiros de Moraes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UFRR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Norte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Raquel Trindade Borges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UFPA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Nordeste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André Macedo Santana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UFPI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Nordeste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Carolina Guimarães Raposo 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UFRPE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Nordeste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Flávio Domingos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UFAL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Nordeste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Franklin Matos Silva Júnior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UFSB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Nordeste</a:t>
                      </a: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José Pereira Mascarenhas Bisneto 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UFRB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Centro-Oeste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Denise </a:t>
                      </a:r>
                      <a:r>
                        <a:rPr lang="pt-BR" sz="1100" dirty="0" err="1">
                          <a:effectLst/>
                        </a:rPr>
                        <a:t>Imbroisi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UNB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Centro-Oeste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Tereza Christina </a:t>
                      </a:r>
                      <a:r>
                        <a:rPr lang="pt-BR" sz="1100" dirty="0" err="1">
                          <a:effectLst/>
                        </a:rPr>
                        <a:t>Mertens</a:t>
                      </a:r>
                      <a:r>
                        <a:rPr lang="pt-BR" sz="1100" dirty="0">
                          <a:effectLst/>
                        </a:rPr>
                        <a:t> Aguiar Veloso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UFMT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Sudeste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Jaílson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 Santos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UFRJ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Sudeste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Pedro Arantes 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UNIFESP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Sudeste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Roberto de Sousa Rodrigues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UFRRJ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Sul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Alessandra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Dahmer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UFCSPA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Sul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Charles Albino Schultz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UFFS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Sul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Fernando Marinho </a:t>
                      </a:r>
                      <a:r>
                        <a:rPr lang="pt-BR" sz="1100" dirty="0" err="1">
                          <a:effectLst/>
                        </a:rPr>
                        <a:t>Mezzadri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UFPR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</a:t>
                      </a:r>
                      <a:endParaRPr lang="pt-BR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Joeder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Campos Soares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UFSM</a:t>
                      </a:r>
                      <a:endParaRPr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Sul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Otavio Martins Peres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UFPEL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5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CGTIC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Luciano</a:t>
                      </a:r>
                      <a:r>
                        <a:rPr lang="pt-BR" sz="1100" baseline="0" dirty="0" smtClean="0">
                          <a:effectLst/>
                        </a:rPr>
                        <a:t> </a:t>
                      </a:r>
                      <a:r>
                        <a:rPr lang="pt-BR" sz="1100" baseline="0" dirty="0" err="1" smtClean="0">
                          <a:effectLst/>
                        </a:rPr>
                        <a:t>Gonda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UFMS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  <a:tr h="229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CGPI</a:t>
                      </a:r>
                      <a:endParaRPr lang="pt-BR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Pedro Cruz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UFG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35" marR="58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1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6F2CA85C-8A9A-48C4-9800-C8685C7B15C2}" type="slidenum">
              <a:rPr lang="pt-BR" altLang="pt-BR" sz="1400" b="0" smtClean="0"/>
              <a:pPr algn="ctr"/>
              <a:t>4</a:t>
            </a:fld>
            <a:endParaRPr lang="pt-BR" altLang="pt-BR" sz="1400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6799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sz="2000" dirty="0"/>
              <a:t>Art. 11 - São atribuições das Comissões: </a:t>
            </a:r>
            <a:endParaRPr lang="pt-BR" sz="2000" dirty="0" smtClean="0"/>
          </a:p>
          <a:p>
            <a:pPr marL="0" indent="0" eaLnBrk="1" hangingPunct="1">
              <a:buNone/>
            </a:pPr>
            <a:r>
              <a:rPr lang="pt-BR" sz="2000" dirty="0" smtClean="0"/>
              <a:t>I </a:t>
            </a:r>
            <a:r>
              <a:rPr lang="pt-BR" sz="2000" dirty="0"/>
              <a:t>– realizar estudos e apresentar temas para debate e definições em plenário; </a:t>
            </a:r>
            <a:endParaRPr lang="pt-BR" sz="2000" dirty="0" smtClean="0"/>
          </a:p>
          <a:p>
            <a:pPr marL="0" indent="0" eaLnBrk="1" hangingPunct="1">
              <a:buNone/>
            </a:pPr>
            <a:endParaRPr lang="pt-BR" sz="2000" dirty="0" smtClean="0"/>
          </a:p>
          <a:p>
            <a:pPr marL="0" indent="0" eaLnBrk="1" hangingPunct="1">
              <a:buNone/>
            </a:pPr>
            <a:r>
              <a:rPr lang="pt-BR" sz="2000" dirty="0" smtClean="0"/>
              <a:t>II </a:t>
            </a:r>
            <a:r>
              <a:rPr lang="pt-BR" sz="2000" dirty="0"/>
              <a:t>– apreciar os temas definidos em Plenário e sobre eles emitir parecer que será objeto de decisão do mesmo; </a:t>
            </a:r>
            <a:endParaRPr lang="pt-BR" sz="2000" dirty="0" smtClean="0"/>
          </a:p>
          <a:p>
            <a:pPr marL="0" indent="0" eaLnBrk="1" hangingPunct="1">
              <a:buNone/>
            </a:pPr>
            <a:endParaRPr lang="pt-BR" sz="2000" dirty="0" smtClean="0"/>
          </a:p>
          <a:p>
            <a:pPr marL="0" indent="0" eaLnBrk="1" hangingPunct="1">
              <a:buNone/>
            </a:pPr>
            <a:r>
              <a:rPr lang="pt-BR" sz="2000" dirty="0" smtClean="0"/>
              <a:t>III </a:t>
            </a:r>
            <a:r>
              <a:rPr lang="pt-BR" sz="2000" dirty="0"/>
              <a:t>– promover estudos e análises para serem utilizados nos trabalhos do Plenário; </a:t>
            </a:r>
            <a:endParaRPr lang="pt-BR" sz="2000" dirty="0" smtClean="0"/>
          </a:p>
          <a:p>
            <a:pPr marL="0" indent="0" eaLnBrk="1" hangingPunct="1">
              <a:buNone/>
            </a:pPr>
            <a:endParaRPr lang="pt-BR" sz="2000" dirty="0" smtClean="0"/>
          </a:p>
          <a:p>
            <a:pPr marL="0" indent="0" eaLnBrk="1" hangingPunct="1">
              <a:buNone/>
            </a:pPr>
            <a:r>
              <a:rPr lang="pt-BR" sz="2000" dirty="0" smtClean="0"/>
              <a:t>Parágrafo </a:t>
            </a:r>
            <a:r>
              <a:rPr lang="pt-BR" sz="2000" dirty="0"/>
              <a:t>Único: a disseminação das informações deve ser feita prioritariamente pelo sítio da Comissão no Portal do fórum.</a:t>
            </a:r>
            <a:r>
              <a:rPr lang="pt-BR" sz="1600" dirty="0" smtClean="0"/>
              <a:t>)</a:t>
            </a:r>
          </a:p>
          <a:p>
            <a:pPr lvl="2" eaLnBrk="1" hangingPunct="1">
              <a:buFontTx/>
              <a:buNone/>
            </a:pPr>
            <a:endParaRPr lang="pt-BR" altLang="pt-BR" sz="2800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>Comissão de Planejamento e Avaliação - Atribuições</a:t>
            </a:r>
            <a:endParaRPr lang="pt-BR" alt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6F2CA85C-8A9A-48C4-9800-C8685C7B15C2}" type="slidenum">
              <a:rPr lang="pt-BR" altLang="pt-BR" sz="1400" b="0" smtClean="0"/>
              <a:pPr algn="ctr"/>
              <a:t>5</a:t>
            </a:fld>
            <a:endParaRPr lang="pt-BR" altLang="pt-BR" sz="1400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4389437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Planejamento de Comissão alinhado ao da Coordenação </a:t>
            </a:r>
            <a:r>
              <a:rPr lang="pt-BR" altLang="pt-BR" sz="2400" dirty="0"/>
              <a:t>Nacional </a:t>
            </a:r>
            <a:r>
              <a:rPr lang="pt-BR" altLang="pt-BR" sz="2400" dirty="0">
                <a:solidFill>
                  <a:srgbClr val="0066FF"/>
                </a:solidFill>
              </a:rPr>
              <a:t>(http://</a:t>
            </a:r>
            <a:r>
              <a:rPr lang="pt-BR" altLang="pt-BR" sz="2400" dirty="0" smtClean="0">
                <a:solidFill>
                  <a:srgbClr val="0066FF"/>
                </a:solidFill>
              </a:rPr>
              <a:t>www.forplad.andifes.org.br/sites/default/files/forplad/comissaoplanejamento/Plano%20de%20Acao%202018-2019_Aprovado_3_ForPDI.pdf)</a:t>
            </a:r>
          </a:p>
          <a:p>
            <a:pPr eaLnBrk="1" hangingPunct="1"/>
            <a:endParaRPr lang="pt-BR" altLang="pt-BR" sz="2400" dirty="0" smtClean="0"/>
          </a:p>
          <a:p>
            <a:pPr eaLnBrk="1" hangingPunct="1"/>
            <a:r>
              <a:rPr lang="pt-BR" altLang="pt-BR" sz="2400" dirty="0" smtClean="0"/>
              <a:t>As ações ação desenvolvidas por 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Grupos de ações </a:t>
            </a:r>
            <a:r>
              <a:rPr lang="pt-BR" altLang="pt-BR" sz="2400" dirty="0" smtClean="0"/>
              <a:t>compostos pelos membros dos 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Grupo Temático de Planejamento e Avaliação.</a:t>
            </a:r>
          </a:p>
          <a:p>
            <a:pPr eaLnBrk="1" hangingPunct="1"/>
            <a:endParaRPr lang="pt-BR" altLang="pt-BR" sz="2800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/>
            </a:r>
            <a:br>
              <a:rPr lang="pt-BR" altLang="pt-BR" sz="3000" dirty="0" smtClean="0"/>
            </a:br>
            <a:r>
              <a:rPr lang="pt-BR" altLang="pt-BR" sz="3000" dirty="0" smtClean="0"/>
              <a:t>Metodologia de Trabalho</a:t>
            </a:r>
            <a:endParaRPr lang="pt-BR" alt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6F2CA85C-8A9A-48C4-9800-C8685C7B15C2}" type="slidenum">
              <a:rPr lang="pt-BR" altLang="pt-BR" sz="1400" b="0" smtClean="0"/>
              <a:pPr algn="ctr"/>
              <a:t>6</a:t>
            </a:fld>
            <a:endParaRPr lang="pt-BR" altLang="pt-BR" sz="1400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4389437"/>
          </a:xfrm>
        </p:spPr>
        <p:txBody>
          <a:bodyPr/>
          <a:lstStyle/>
          <a:p>
            <a:pPr eaLnBrk="1" hangingPunct="1"/>
            <a:r>
              <a:rPr lang="pt-BR" altLang="pt-BR" sz="2800" b="1" dirty="0" smtClean="0"/>
              <a:t>O GT </a:t>
            </a:r>
          </a:p>
          <a:p>
            <a:pPr lvl="1" eaLnBrk="1" hangingPunct="1"/>
            <a:r>
              <a:rPr lang="pt-BR" altLang="pt-BR" sz="2000" dirty="0" smtClean="0"/>
              <a:t>Composto por  todos os Pró-Reitores de Planejamento ou assemelhados e 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por membros das equipes das </a:t>
            </a:r>
            <a:r>
              <a:rPr lang="pt-BR" altLang="pt-BR" sz="2000" b="1" dirty="0" err="1" smtClean="0">
                <a:solidFill>
                  <a:srgbClr val="FF0000"/>
                </a:solidFill>
              </a:rPr>
              <a:t>Pró-Reitorias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 por estes indicados</a:t>
            </a:r>
            <a:r>
              <a:rPr lang="pt-BR" altLang="pt-BR" sz="2000" b="1" dirty="0" smtClean="0"/>
              <a:t>;</a:t>
            </a:r>
          </a:p>
          <a:p>
            <a:pPr lvl="1" eaLnBrk="1" hangingPunct="1"/>
            <a:r>
              <a:rPr lang="pt-BR" altLang="pt-BR" sz="2000" dirty="0" smtClean="0"/>
              <a:t>Com Reuniões em todos os fóruns;</a:t>
            </a:r>
          </a:p>
          <a:p>
            <a:pPr lvl="1" eaLnBrk="1" hangingPunct="1"/>
            <a:r>
              <a:rPr lang="pt-BR" altLang="pt-BR" sz="2000" dirty="0" smtClean="0"/>
              <a:t>Defini Grupos de ações e sua composição;</a:t>
            </a:r>
          </a:p>
          <a:p>
            <a:pPr lvl="1" eaLnBrk="1" hangingPunct="1"/>
            <a:r>
              <a:rPr lang="pt-BR" altLang="pt-BR" sz="2000" dirty="0" smtClean="0"/>
              <a:t>Discuti o andamento dos Grupos de Ações;</a:t>
            </a:r>
          </a:p>
          <a:p>
            <a:pPr lvl="1" eaLnBrk="1" hangingPunct="1"/>
            <a:r>
              <a:rPr lang="pt-BR" altLang="pt-BR" sz="2000" dirty="0" smtClean="0"/>
              <a:t>Homologa decisões da Comissão;</a:t>
            </a:r>
          </a:p>
          <a:p>
            <a:pPr lvl="1" eaLnBrk="1" hangingPunct="1"/>
            <a:r>
              <a:rPr lang="pt-BR" altLang="pt-BR" sz="2000" dirty="0" smtClean="0"/>
              <a:t>Faz encaminhamento ao Pleno.</a:t>
            </a:r>
            <a:endParaRPr lang="pt-BR" altLang="pt-BR" sz="2000" dirty="0"/>
          </a:p>
          <a:p>
            <a:pPr eaLnBrk="1" hangingPunct="1"/>
            <a:endParaRPr lang="pt-BR" altLang="pt-BR" sz="2000" dirty="0" smtClean="0"/>
          </a:p>
          <a:p>
            <a:pPr eaLnBrk="1" hangingPunct="1"/>
            <a:endParaRPr lang="pt-BR" altLang="pt-BR" sz="2800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>Grupo </a:t>
            </a:r>
            <a:r>
              <a:rPr lang="pt-BR" altLang="pt-BR" sz="3000" dirty="0"/>
              <a:t>Temático de Planejamento e Avaliação</a:t>
            </a:r>
            <a:br>
              <a:rPr lang="pt-BR" altLang="pt-BR" sz="3000" dirty="0"/>
            </a:br>
            <a:endParaRPr lang="pt-BR" alt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34605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endParaRPr lang="pt-BR" altLang="pt-BR" b="0" smtClean="0"/>
          </a:p>
          <a:p>
            <a:pPr algn="ctr"/>
            <a:endParaRPr lang="pt-BR" altLang="pt-BR" sz="1400" b="0" smtClean="0"/>
          </a:p>
          <a:p>
            <a:pPr algn="ctr"/>
            <a:fld id="{FE5BF12D-6BA8-4F7C-97B0-3E36E42661A3}" type="slidenum">
              <a:rPr lang="pt-BR" altLang="pt-BR" sz="1400" b="0" smtClean="0"/>
              <a:pPr algn="ctr"/>
              <a:t>7</a:t>
            </a:fld>
            <a:endParaRPr lang="pt-BR" altLang="pt-BR" sz="1400" b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936750"/>
            <a:ext cx="8229600" cy="4587875"/>
          </a:xfrm>
        </p:spPr>
        <p:txBody>
          <a:bodyPr/>
          <a:lstStyle/>
          <a:p>
            <a:pPr eaLnBrk="1" hangingPunct="1"/>
            <a:r>
              <a:rPr lang="pt-BR" altLang="pt-BR" sz="2400" b="1" dirty="0" smtClean="0"/>
              <a:t>Indicadores FORPLAD: </a:t>
            </a:r>
            <a:r>
              <a:rPr lang="pt-BR" altLang="pt-BR" sz="2000" b="1" dirty="0">
                <a:hlinkClick r:id="rId2"/>
              </a:rPr>
              <a:t>http://</a:t>
            </a:r>
            <a:r>
              <a:rPr lang="pt-BR" altLang="pt-BR" sz="2000" b="1" dirty="0" smtClean="0">
                <a:hlinkClick r:id="rId2"/>
              </a:rPr>
              <a:t>www.forplad.andifes.org.br/cadastro1/textos/indicadores/Indicadores-FORPLAD.pdf</a:t>
            </a:r>
            <a:endParaRPr lang="pt-BR" altLang="pt-BR" sz="2000" b="1" dirty="0" smtClean="0"/>
          </a:p>
          <a:p>
            <a:pPr eaLnBrk="1" hangingPunct="1"/>
            <a:r>
              <a:rPr lang="pt-BR" altLang="pt-BR" sz="2400" b="1" dirty="0" smtClean="0"/>
              <a:t>Gestão </a:t>
            </a:r>
            <a:r>
              <a:rPr lang="pt-BR" altLang="pt-BR" sz="2400" b="1" dirty="0"/>
              <a:t>de Riscos(Política): </a:t>
            </a:r>
            <a:r>
              <a:rPr lang="pt-BR" altLang="pt-BR" sz="2000" b="1" dirty="0">
                <a:hlinkClick r:id="rId3"/>
              </a:rPr>
              <a:t>http://</a:t>
            </a:r>
            <a:r>
              <a:rPr lang="pt-BR" altLang="pt-BR" sz="2000" b="1" dirty="0" smtClean="0">
                <a:hlinkClick r:id="rId3"/>
              </a:rPr>
              <a:t>www.forplad.andifes.org.br/cadastro1/textos/indicadores/Relatorio-GT_Gestao_de_Riscos.pdf</a:t>
            </a:r>
            <a:endParaRPr lang="pt-BR" altLang="pt-BR" sz="2000" b="1" dirty="0" smtClean="0"/>
          </a:p>
          <a:p>
            <a:pPr eaLnBrk="1" hangingPunct="1"/>
            <a:r>
              <a:rPr lang="pt-BR" sz="2400" b="1" dirty="0"/>
              <a:t>Taxa de sucesso, evasão e </a:t>
            </a:r>
            <a:r>
              <a:rPr lang="pt-BR" sz="2400" b="1" dirty="0" smtClean="0"/>
              <a:t>retenção</a:t>
            </a:r>
            <a:r>
              <a:rPr lang="pt-BR" sz="2400" b="1" dirty="0"/>
              <a:t>: </a:t>
            </a:r>
            <a:r>
              <a:rPr lang="pt-BR" sz="2000" b="1" dirty="0">
                <a:hlinkClick r:id="rId4"/>
              </a:rPr>
              <a:t>http://</a:t>
            </a:r>
            <a:r>
              <a:rPr lang="pt-BR" sz="2000" b="1" dirty="0" smtClean="0">
                <a:hlinkClick r:id="rId4"/>
              </a:rPr>
              <a:t>www.forplad.andifes.org.br/cadastro1/sistema.php?secao=9c969972f31be24de51532534aada5c1</a:t>
            </a:r>
            <a:endParaRPr lang="pt-BR" sz="2000" b="1" dirty="0" smtClean="0"/>
          </a:p>
          <a:p>
            <a:pPr eaLnBrk="1" hangingPunct="1"/>
            <a:r>
              <a:rPr lang="pt-BR" altLang="pt-BR" sz="2800" b="1" dirty="0" smtClean="0"/>
              <a:t> </a:t>
            </a:r>
            <a:r>
              <a:rPr lang="pt-BR" altLang="pt-BR" sz="2400" b="1" dirty="0" err="1" smtClean="0"/>
              <a:t>ForPDI</a:t>
            </a:r>
            <a:r>
              <a:rPr lang="pt-BR" altLang="pt-BR" sz="2400" b="1" dirty="0"/>
              <a:t>: </a:t>
            </a:r>
            <a:r>
              <a:rPr lang="pt-BR" altLang="pt-BR" sz="2400" b="1" dirty="0">
                <a:hlinkClick r:id="rId5"/>
              </a:rPr>
              <a:t>http://forpdi.org</a:t>
            </a:r>
            <a:r>
              <a:rPr lang="pt-BR" altLang="pt-BR" sz="2400" b="1" dirty="0" smtClean="0">
                <a:hlinkClick r:id="rId5"/>
              </a:rPr>
              <a:t>/</a:t>
            </a:r>
            <a:endParaRPr lang="pt-BR" altLang="pt-BR" sz="2400" b="1" dirty="0" smtClean="0"/>
          </a:p>
          <a:p>
            <a:pPr eaLnBrk="1" hangingPunct="1"/>
            <a:endParaRPr lang="pt-BR" altLang="pt-BR" sz="2400" b="1" dirty="0"/>
          </a:p>
          <a:p>
            <a:pPr eaLnBrk="1" hangingPunct="1"/>
            <a:endParaRPr lang="pt-BR" altLang="pt-BR" sz="2000" dirty="0"/>
          </a:p>
          <a:p>
            <a:pPr>
              <a:buFontTx/>
              <a:buNone/>
            </a:pPr>
            <a:endParaRPr lang="pt-BR" altLang="pt-BR" sz="2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238" y="333375"/>
            <a:ext cx="6140450" cy="1079500"/>
          </a:xfrm>
          <a:solidFill>
            <a:schemeClr val="bg1"/>
          </a:solidFill>
        </p:spPr>
        <p:txBody>
          <a:bodyPr anchor="t"/>
          <a:lstStyle/>
          <a:p>
            <a:r>
              <a:rPr lang="pt-BR" altLang="pt-BR" sz="3000" dirty="0" smtClean="0"/>
              <a:t>Grupos de Ações – Casos de Sucesso</a:t>
            </a:r>
            <a:endParaRPr lang="pt-BR" alt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 em andamento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30808"/>
              </p:ext>
            </p:extLst>
          </p:nvPr>
        </p:nvGraphicFramePr>
        <p:xfrm>
          <a:off x="543243" y="1881791"/>
          <a:ext cx="8079740" cy="479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5780"/>
                <a:gridCol w="1796415"/>
                <a:gridCol w="2777490"/>
                <a:gridCol w="17100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Grupo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Composição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Meta 2018-2019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Resultado Anterior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Indicadores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Raquel (UFPA) Flávio (UFAL), Rafael (UniPampa), Joeder (UFSM), José Viana (UFRA), Silvana (UFRA), Elizete (UFPB)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Uso de indicadores por órgãos de controle (proposta revisão normativa CGU); Implementação indicadores no ForPDI, acompanhar seu uso e realizar aprimoramentos; Consolidação de séries históricas das IFES em temas e indicadores relevantes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Caderno finalizado com 180 indicadores temáticos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Gestão de Processos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Alessandra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Dahmer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(UFCSPA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Vicente </a:t>
                      </a:r>
                      <a:r>
                        <a:rPr lang="pt-BR" sz="1100" dirty="0">
                          <a:effectLst/>
                        </a:rPr>
                        <a:t>(UFG), </a:t>
                      </a:r>
                      <a:r>
                        <a:rPr lang="pt-BR" sz="1100" dirty="0" err="1">
                          <a:effectLst/>
                        </a:rPr>
                        <a:t>Lucimeire</a:t>
                      </a:r>
                      <a:r>
                        <a:rPr lang="pt-BR" sz="1100" dirty="0">
                          <a:effectLst/>
                        </a:rPr>
                        <a:t> (UFRRJ), Gabriela (UFRGS), Frank (UFSM), Luciana (UnB), Tiago (UFPA), Luiz Maia (UFRPE)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Elaborar o documento de referência de mapeamento de processos e disponibilizar o repositório. (Convidar para próxima reunião do </a:t>
                      </a:r>
                      <a:r>
                        <a:rPr lang="pt-BR" sz="1100" dirty="0" err="1">
                          <a:effectLst/>
                        </a:rPr>
                        <a:t>ForPlad</a:t>
                      </a:r>
                      <a:r>
                        <a:rPr lang="pt-BR" sz="1100" dirty="0">
                          <a:effectLst/>
                        </a:rPr>
                        <a:t> e validar no Pleno)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Painéis de boas práticas. Documento apresentado em vídeo no 1o ForPlad 2018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Relação Universidade-Sociedade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Dulce (UFMS), Pedro (UNIFESP), Maurício (UFMG), Thiago (UFPE), Loreine (UniRio)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Foco na política de comunicação com a opinião pública e divulgação da relevância social das IFES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Implementação e aprimoramento do ForPDI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Katia (Unb), Lucas (Unifal), Vicente (UFG), Renata (UFPB), André (UFPI) (rever antigos membros)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Colaborar para implementar no For PDI o módulo orçamento e módulo indicadores, emissão de relatórios e outras revisões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Software e documento finalizados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 em andamento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43243" y="1978184"/>
          <a:ext cx="8079740" cy="44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5780"/>
                <a:gridCol w="1796415"/>
                <a:gridCol w="2777490"/>
                <a:gridCol w="17100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Grupo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Composição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Meta 2018-2019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Resultado Anterior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Avaliação como instrumento de planejamento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Tereza (UFMT)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Concluir o relatório não entregue. Políticas de avaliação em todas as áreas. Produção de documento de referência e paineis.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Pesquisa das estuturas de avaliação IFES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Gestão de Riscos (Misto)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Joeder (UFSM), Dirceu (UFRR) Jorge (UnB) Já composto (27)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Colaborar no desenvolvimento e implementação da ferramenta (For Risco)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Documento de referência para elaboração da política de gestão  de riscos e modelo de referência para implementação e especificação do software FORRISCO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Custos (Misto)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Denise (UnB), Renata (UFPB), Franklin (UFSB)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Realizar o documento de referência e propor modelos de análise de custos em temas chave (ex: custo-aluno). Atuar em conjunto com GA de Indicadores e do ForPDI (módulo orçamento).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Apresentação sistema de custos e governança da UnB. Documento não realizado.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ODS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Thiago (UFPE), Carolina (UFRPE), Daniela (UFG), João Emanuel (UFRN), Dirceu (UFRR), Eduardo (</a:t>
                      </a:r>
                      <a:r>
                        <a:rPr lang="pt-BR" sz="1100" dirty="0" err="1">
                          <a:effectLst/>
                        </a:rPr>
                        <a:t>UniFAL</a:t>
                      </a:r>
                      <a:r>
                        <a:rPr lang="pt-BR" sz="1100" dirty="0">
                          <a:effectLst/>
                        </a:rPr>
                        <a:t>) 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Colaborar para implementar no For PDI o módulo orçamento e módulo indicadores, emissão de relatórios e outras revisões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Software e documento finalizados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2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14817</TotalTime>
  <Words>1124</Words>
  <Application>Microsoft Office PowerPoint</Application>
  <PresentationFormat>Apresentação na tela (4:3)</PresentationFormat>
  <Paragraphs>197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Rede</vt:lpstr>
      <vt:lpstr>Apresentação do PowerPoint</vt:lpstr>
      <vt:lpstr>Comissão de Planejamento e Avaliação - Composição</vt:lpstr>
      <vt:lpstr>Comissão de Planejamento e Avaliação - Composição</vt:lpstr>
      <vt:lpstr>Comissão de Planejamento e Avaliação - Atribuições</vt:lpstr>
      <vt:lpstr> Metodologia de Trabalho</vt:lpstr>
      <vt:lpstr>Grupo Temático de Planejamento e Avaliação </vt:lpstr>
      <vt:lpstr>Grupos de Ações – Casos de Sucesso</vt:lpstr>
      <vt:lpstr>GA em andamento</vt:lpstr>
      <vt:lpstr>GA em andamento</vt:lpstr>
      <vt:lpstr>GA em andamento</vt:lpstr>
      <vt:lpstr>GA em andamento</vt:lpstr>
      <vt:lpstr>Bem Vindos!!</vt:lpstr>
    </vt:vector>
  </TitlesOfParts>
  <Company>UNIFAL-MG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– Plano de Metas</dc:title>
  <dc:creator>Tomas Dias Sant´ Ana</dc:creator>
  <cp:lastModifiedBy>Proplan</cp:lastModifiedBy>
  <cp:revision>641</cp:revision>
  <dcterms:created xsi:type="dcterms:W3CDTF">2010-12-16T22:07:36Z</dcterms:created>
  <dcterms:modified xsi:type="dcterms:W3CDTF">2018-11-16T18:35:53Z</dcterms:modified>
</cp:coreProperties>
</file>