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83" r:id="rId3"/>
    <p:sldId id="272" r:id="rId4"/>
    <p:sldId id="278" r:id="rId5"/>
    <p:sldId id="279" r:id="rId6"/>
    <p:sldId id="280" r:id="rId7"/>
    <p:sldId id="281" r:id="rId8"/>
    <p:sldId id="282" r:id="rId9"/>
    <p:sldId id="268" r:id="rId10"/>
    <p:sldId id="262"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3059"/>
  </p:normalViewPr>
  <p:slideViewPr>
    <p:cSldViewPr snapToGrid="0" snapToObjects="1">
      <p:cViewPr varScale="1">
        <p:scale>
          <a:sx n="55" d="100"/>
          <a:sy n="55" d="100"/>
        </p:scale>
        <p:origin x="664"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DBACF3-12E1-1145-AA81-5757FBC1397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pt-BR"/>
        </a:p>
      </dgm:t>
    </dgm:pt>
    <dgm:pt modelId="{69F4888A-80A7-094F-8A0E-385DB751880E}">
      <dgm:prSet/>
      <dgm:spPr/>
      <dgm:t>
        <a:bodyPr/>
        <a:lstStyle/>
        <a:p>
          <a:r>
            <a:rPr lang="pt-BR"/>
            <a:t>GT Obras Paralisadas</a:t>
          </a:r>
        </a:p>
      </dgm:t>
    </dgm:pt>
    <dgm:pt modelId="{285FBC91-253C-AB46-BDDD-6A22CC8E8C3D}" type="parTrans" cxnId="{7324177E-B4AA-9F4D-8F86-86ECE92270A9}">
      <dgm:prSet/>
      <dgm:spPr/>
      <dgm:t>
        <a:bodyPr/>
        <a:lstStyle/>
        <a:p>
          <a:endParaRPr lang="pt-BR"/>
        </a:p>
      </dgm:t>
    </dgm:pt>
    <dgm:pt modelId="{84699513-6511-774D-8606-459ACFC68AE9}" type="sibTrans" cxnId="{7324177E-B4AA-9F4D-8F86-86ECE92270A9}">
      <dgm:prSet/>
      <dgm:spPr/>
      <dgm:t>
        <a:bodyPr/>
        <a:lstStyle/>
        <a:p>
          <a:endParaRPr lang="pt-BR"/>
        </a:p>
      </dgm:t>
    </dgm:pt>
    <dgm:pt modelId="{63D0E89C-039A-8547-995B-11DD00AB6584}">
      <dgm:prSet/>
      <dgm:spPr/>
      <dgm:t>
        <a:bodyPr/>
        <a:lstStyle/>
        <a:p>
          <a:r>
            <a:rPr lang="pt-BR" dirty="0" err="1"/>
            <a:t>Forplad</a:t>
          </a:r>
          <a:r>
            <a:rPr lang="pt-BR" dirty="0"/>
            <a:t> Com. ADM + Com. Planejamento + SESU</a:t>
          </a:r>
        </a:p>
      </dgm:t>
    </dgm:pt>
    <dgm:pt modelId="{A494171C-92A4-2143-8B9A-954B565F41BC}" type="parTrans" cxnId="{72C6A469-154F-1C49-BA02-02FC1592DBF7}">
      <dgm:prSet/>
      <dgm:spPr/>
      <dgm:t>
        <a:bodyPr/>
        <a:lstStyle/>
        <a:p>
          <a:endParaRPr lang="pt-BR"/>
        </a:p>
      </dgm:t>
    </dgm:pt>
    <dgm:pt modelId="{3B737E84-0880-8E42-B988-8082C81926F4}" type="sibTrans" cxnId="{72C6A469-154F-1C49-BA02-02FC1592DBF7}">
      <dgm:prSet/>
      <dgm:spPr/>
      <dgm:t>
        <a:bodyPr/>
        <a:lstStyle/>
        <a:p>
          <a:endParaRPr lang="pt-BR"/>
        </a:p>
      </dgm:t>
    </dgm:pt>
    <dgm:pt modelId="{E2268AD5-1F8A-4C4A-BEA2-1DE876669300}">
      <dgm:prSet/>
      <dgm:spPr/>
      <dgm:t>
        <a:bodyPr/>
        <a:lstStyle/>
        <a:p>
          <a:r>
            <a:rPr lang="pt-BR"/>
            <a:t>GT Gest</a:t>
          </a:r>
          <a:r>
            <a:rPr lang="en-US"/>
            <a:t>ão de Riscos</a:t>
          </a:r>
          <a:endParaRPr lang="pt-BR"/>
        </a:p>
      </dgm:t>
    </dgm:pt>
    <dgm:pt modelId="{04411F84-3DE5-5F45-BE18-2F0BCA09381F}" type="parTrans" cxnId="{29B98FAF-4048-C84C-9A9A-B00E1FF72352}">
      <dgm:prSet/>
      <dgm:spPr/>
      <dgm:t>
        <a:bodyPr/>
        <a:lstStyle/>
        <a:p>
          <a:endParaRPr lang="pt-BR"/>
        </a:p>
      </dgm:t>
    </dgm:pt>
    <dgm:pt modelId="{26C2F3D3-A2FA-1A49-9FCA-206C49FF4E81}" type="sibTrans" cxnId="{29B98FAF-4048-C84C-9A9A-B00E1FF72352}">
      <dgm:prSet/>
      <dgm:spPr/>
      <dgm:t>
        <a:bodyPr/>
        <a:lstStyle/>
        <a:p>
          <a:endParaRPr lang="pt-BR"/>
        </a:p>
      </dgm:t>
    </dgm:pt>
    <dgm:pt modelId="{00998425-8728-8E4F-B9F0-BF78EE76B3E8}">
      <dgm:prSet/>
      <dgm:spPr/>
      <dgm:t>
        <a:bodyPr/>
        <a:lstStyle/>
        <a:p>
          <a:r>
            <a:rPr lang="pt-BR"/>
            <a:t>Forplad Com. ADM + Com. Planejamento</a:t>
          </a:r>
        </a:p>
      </dgm:t>
    </dgm:pt>
    <dgm:pt modelId="{A92FA16C-84C5-3349-A6AD-C9BD5E0C928C}" type="parTrans" cxnId="{3ED9D12D-BFDE-F247-8A0D-364A9E905BC6}">
      <dgm:prSet/>
      <dgm:spPr/>
      <dgm:t>
        <a:bodyPr/>
        <a:lstStyle/>
        <a:p>
          <a:endParaRPr lang="pt-BR"/>
        </a:p>
      </dgm:t>
    </dgm:pt>
    <dgm:pt modelId="{96A55BFC-6195-394C-8DAD-BA6B8E8B0613}" type="sibTrans" cxnId="{3ED9D12D-BFDE-F247-8A0D-364A9E905BC6}">
      <dgm:prSet/>
      <dgm:spPr/>
      <dgm:t>
        <a:bodyPr/>
        <a:lstStyle/>
        <a:p>
          <a:endParaRPr lang="pt-BR"/>
        </a:p>
      </dgm:t>
    </dgm:pt>
    <dgm:pt modelId="{C1BC1B89-F3AC-E64D-8338-4CEFFDFA3CA1}">
      <dgm:prSet/>
      <dgm:spPr/>
      <dgm:t>
        <a:bodyPr/>
        <a:lstStyle/>
        <a:p>
          <a:r>
            <a:rPr lang="en-US"/>
            <a:t>GT Compras Compartilhadas</a:t>
          </a:r>
          <a:endParaRPr lang="pt-BR"/>
        </a:p>
      </dgm:t>
    </dgm:pt>
    <dgm:pt modelId="{27E352FA-9EAD-594D-99B4-F29EF9295B93}" type="parTrans" cxnId="{8870F85E-E4C8-5948-A1E6-6DFF90145DD3}">
      <dgm:prSet/>
      <dgm:spPr/>
      <dgm:t>
        <a:bodyPr/>
        <a:lstStyle/>
        <a:p>
          <a:endParaRPr lang="pt-BR"/>
        </a:p>
      </dgm:t>
    </dgm:pt>
    <dgm:pt modelId="{344B2D37-A44D-8043-B75C-D260D1CAB4D8}" type="sibTrans" cxnId="{8870F85E-E4C8-5948-A1E6-6DFF90145DD3}">
      <dgm:prSet/>
      <dgm:spPr/>
      <dgm:t>
        <a:bodyPr/>
        <a:lstStyle/>
        <a:p>
          <a:endParaRPr lang="pt-BR"/>
        </a:p>
      </dgm:t>
    </dgm:pt>
    <dgm:pt modelId="{42A132A7-F9DC-4A4C-8433-219AF487D008}">
      <dgm:prSet/>
      <dgm:spPr/>
      <dgm:t>
        <a:bodyPr/>
        <a:lstStyle/>
        <a:p>
          <a:r>
            <a:rPr lang="pt-BR"/>
            <a:t>Forplad Com. ADM + SESU</a:t>
          </a:r>
        </a:p>
      </dgm:t>
    </dgm:pt>
    <dgm:pt modelId="{4FB8DDD9-46F8-274B-8A4D-85A7FFF8B0A0}" type="parTrans" cxnId="{6480543B-184D-1345-A276-31DC535D40D2}">
      <dgm:prSet/>
      <dgm:spPr/>
      <dgm:t>
        <a:bodyPr/>
        <a:lstStyle/>
        <a:p>
          <a:endParaRPr lang="pt-BR"/>
        </a:p>
      </dgm:t>
    </dgm:pt>
    <dgm:pt modelId="{C4AA8909-2D92-D144-B1D3-C283B1D992D5}" type="sibTrans" cxnId="{6480543B-184D-1345-A276-31DC535D40D2}">
      <dgm:prSet/>
      <dgm:spPr/>
      <dgm:t>
        <a:bodyPr/>
        <a:lstStyle/>
        <a:p>
          <a:endParaRPr lang="pt-BR"/>
        </a:p>
      </dgm:t>
    </dgm:pt>
    <dgm:pt modelId="{BF26E24A-304F-E546-8610-010FC056DD38}">
      <dgm:prSet/>
      <dgm:spPr/>
      <dgm:t>
        <a:bodyPr/>
        <a:lstStyle/>
        <a:p>
          <a:r>
            <a:rPr lang="pt-BR"/>
            <a:t>GT Gest</a:t>
          </a:r>
          <a:r>
            <a:rPr lang="en-US"/>
            <a:t>ão de Créditos</a:t>
          </a:r>
          <a:endParaRPr lang="pt-BR"/>
        </a:p>
      </dgm:t>
    </dgm:pt>
    <dgm:pt modelId="{EF3A92DB-313B-8744-BA3F-9CA3C91BB2F8}" type="parTrans" cxnId="{C226B9E2-6B46-AB47-857F-58E609BD2569}">
      <dgm:prSet/>
      <dgm:spPr/>
      <dgm:t>
        <a:bodyPr/>
        <a:lstStyle/>
        <a:p>
          <a:endParaRPr lang="pt-BR"/>
        </a:p>
      </dgm:t>
    </dgm:pt>
    <dgm:pt modelId="{4EE48D9F-6063-8D47-B015-08DF5290AB69}" type="sibTrans" cxnId="{C226B9E2-6B46-AB47-857F-58E609BD2569}">
      <dgm:prSet/>
      <dgm:spPr/>
      <dgm:t>
        <a:bodyPr/>
        <a:lstStyle/>
        <a:p>
          <a:endParaRPr lang="pt-BR"/>
        </a:p>
      </dgm:t>
    </dgm:pt>
    <dgm:pt modelId="{F8F72395-CF27-E644-B601-5977C831BE0D}">
      <dgm:prSet/>
      <dgm:spPr/>
      <dgm:t>
        <a:bodyPr/>
        <a:lstStyle/>
        <a:p>
          <a:r>
            <a:rPr lang="pt-BR"/>
            <a:t>Forplad Com. ADM + SGTIC/MPDG + FONDCF</a:t>
          </a:r>
        </a:p>
      </dgm:t>
    </dgm:pt>
    <dgm:pt modelId="{CD32FF10-4D1F-7645-ABCB-D38011277721}" type="parTrans" cxnId="{CDE562A9-9FF3-654E-A942-249B74B34372}">
      <dgm:prSet/>
      <dgm:spPr/>
      <dgm:t>
        <a:bodyPr/>
        <a:lstStyle/>
        <a:p>
          <a:endParaRPr lang="pt-BR"/>
        </a:p>
      </dgm:t>
    </dgm:pt>
    <dgm:pt modelId="{BC836073-7217-C44C-9284-95F19E4B56C5}" type="sibTrans" cxnId="{CDE562A9-9FF3-654E-A942-249B74B34372}">
      <dgm:prSet/>
      <dgm:spPr/>
      <dgm:t>
        <a:bodyPr/>
        <a:lstStyle/>
        <a:p>
          <a:endParaRPr lang="pt-BR"/>
        </a:p>
      </dgm:t>
    </dgm:pt>
    <dgm:pt modelId="{180818DC-C620-7D40-9E33-25CF04F7C5F6}">
      <dgm:prSet/>
      <dgm:spPr/>
      <dgm:t>
        <a:bodyPr/>
        <a:lstStyle/>
        <a:p>
          <a:r>
            <a:rPr lang="pt-BR"/>
            <a:t>GT Gest</a:t>
          </a:r>
          <a:r>
            <a:rPr lang="en-US"/>
            <a:t>ão de Custos</a:t>
          </a:r>
          <a:endParaRPr lang="pt-BR"/>
        </a:p>
      </dgm:t>
    </dgm:pt>
    <dgm:pt modelId="{3F8A2048-F655-4744-828D-47D7723700B3}" type="parTrans" cxnId="{C166840C-18FE-6D46-AC1E-E2449E11B8DB}">
      <dgm:prSet/>
      <dgm:spPr/>
      <dgm:t>
        <a:bodyPr/>
        <a:lstStyle/>
        <a:p>
          <a:endParaRPr lang="pt-BR"/>
        </a:p>
      </dgm:t>
    </dgm:pt>
    <dgm:pt modelId="{25410D2D-287A-674B-A838-A8C014570673}" type="sibTrans" cxnId="{C166840C-18FE-6D46-AC1E-E2449E11B8DB}">
      <dgm:prSet/>
      <dgm:spPr/>
      <dgm:t>
        <a:bodyPr/>
        <a:lstStyle/>
        <a:p>
          <a:endParaRPr lang="pt-BR"/>
        </a:p>
      </dgm:t>
    </dgm:pt>
    <dgm:pt modelId="{2BEE04C4-3C2D-1747-B85F-16124338247F}">
      <dgm:prSet/>
      <dgm:spPr/>
      <dgm:t>
        <a:bodyPr/>
        <a:lstStyle/>
        <a:p>
          <a:r>
            <a:rPr lang="pt-BR"/>
            <a:t>Forplad Com. ADM + Com. Planejamento</a:t>
          </a:r>
        </a:p>
      </dgm:t>
    </dgm:pt>
    <dgm:pt modelId="{9E132AAB-0677-0144-916A-8759F85F2694}" type="parTrans" cxnId="{C64F605A-48FF-3944-8FE0-03334B1EECA8}">
      <dgm:prSet/>
      <dgm:spPr/>
      <dgm:t>
        <a:bodyPr/>
        <a:lstStyle/>
        <a:p>
          <a:endParaRPr lang="pt-BR"/>
        </a:p>
      </dgm:t>
    </dgm:pt>
    <dgm:pt modelId="{9A18CADA-BDC7-F24A-BA5E-1C084A708CBC}" type="sibTrans" cxnId="{C64F605A-48FF-3944-8FE0-03334B1EECA8}">
      <dgm:prSet/>
      <dgm:spPr/>
      <dgm:t>
        <a:bodyPr/>
        <a:lstStyle/>
        <a:p>
          <a:endParaRPr lang="pt-BR"/>
        </a:p>
      </dgm:t>
    </dgm:pt>
    <dgm:pt modelId="{D1DC36D8-A6B3-E34A-BB0B-5130863E5403}" type="pres">
      <dgm:prSet presAssocID="{81DBACF3-12E1-1145-AA81-5757FBC1397B}" presName="Name0" presStyleCnt="0">
        <dgm:presLayoutVars>
          <dgm:dir/>
          <dgm:animLvl val="lvl"/>
          <dgm:resizeHandles val="exact"/>
        </dgm:presLayoutVars>
      </dgm:prSet>
      <dgm:spPr/>
    </dgm:pt>
    <dgm:pt modelId="{4804A54D-E105-C34E-8C4C-79C049BE21CE}" type="pres">
      <dgm:prSet presAssocID="{69F4888A-80A7-094F-8A0E-385DB751880E}" presName="linNode" presStyleCnt="0"/>
      <dgm:spPr/>
    </dgm:pt>
    <dgm:pt modelId="{6FB0F24E-435F-D14D-8D85-42DB9361E078}" type="pres">
      <dgm:prSet presAssocID="{69F4888A-80A7-094F-8A0E-385DB751880E}" presName="parentText" presStyleLbl="node1" presStyleIdx="0" presStyleCnt="5">
        <dgm:presLayoutVars>
          <dgm:chMax val="1"/>
          <dgm:bulletEnabled val="1"/>
        </dgm:presLayoutVars>
      </dgm:prSet>
      <dgm:spPr/>
    </dgm:pt>
    <dgm:pt modelId="{BE5CD576-BD40-4E4E-9968-FE3463F6111C}" type="pres">
      <dgm:prSet presAssocID="{69F4888A-80A7-094F-8A0E-385DB751880E}" presName="descendantText" presStyleLbl="alignAccFollowNode1" presStyleIdx="0" presStyleCnt="5">
        <dgm:presLayoutVars>
          <dgm:bulletEnabled val="1"/>
        </dgm:presLayoutVars>
      </dgm:prSet>
      <dgm:spPr/>
    </dgm:pt>
    <dgm:pt modelId="{1213F541-8BBD-7142-8381-CABC6A8CED54}" type="pres">
      <dgm:prSet presAssocID="{84699513-6511-774D-8606-459ACFC68AE9}" presName="sp" presStyleCnt="0"/>
      <dgm:spPr/>
    </dgm:pt>
    <dgm:pt modelId="{74CA23F6-2ACA-3145-97C2-A5378306E851}" type="pres">
      <dgm:prSet presAssocID="{E2268AD5-1F8A-4C4A-BEA2-1DE876669300}" presName="linNode" presStyleCnt="0"/>
      <dgm:spPr/>
    </dgm:pt>
    <dgm:pt modelId="{43228EE9-A166-3940-81C4-39DD2D88F7A2}" type="pres">
      <dgm:prSet presAssocID="{E2268AD5-1F8A-4C4A-BEA2-1DE876669300}" presName="parentText" presStyleLbl="node1" presStyleIdx="1" presStyleCnt="5">
        <dgm:presLayoutVars>
          <dgm:chMax val="1"/>
          <dgm:bulletEnabled val="1"/>
        </dgm:presLayoutVars>
      </dgm:prSet>
      <dgm:spPr/>
    </dgm:pt>
    <dgm:pt modelId="{8F6CE4A2-5E2F-BA46-B857-C334FB66B5E6}" type="pres">
      <dgm:prSet presAssocID="{E2268AD5-1F8A-4C4A-BEA2-1DE876669300}" presName="descendantText" presStyleLbl="alignAccFollowNode1" presStyleIdx="1" presStyleCnt="5">
        <dgm:presLayoutVars>
          <dgm:bulletEnabled val="1"/>
        </dgm:presLayoutVars>
      </dgm:prSet>
      <dgm:spPr/>
    </dgm:pt>
    <dgm:pt modelId="{DBDC6AD0-00C2-9441-A518-D27223AB3647}" type="pres">
      <dgm:prSet presAssocID="{26C2F3D3-A2FA-1A49-9FCA-206C49FF4E81}" presName="sp" presStyleCnt="0"/>
      <dgm:spPr/>
    </dgm:pt>
    <dgm:pt modelId="{B2EA8A8D-E332-0541-B848-5B64E33E0558}" type="pres">
      <dgm:prSet presAssocID="{C1BC1B89-F3AC-E64D-8338-4CEFFDFA3CA1}" presName="linNode" presStyleCnt="0"/>
      <dgm:spPr/>
    </dgm:pt>
    <dgm:pt modelId="{0F90856A-3246-6841-B8F0-3F4B25DAED5B}" type="pres">
      <dgm:prSet presAssocID="{C1BC1B89-F3AC-E64D-8338-4CEFFDFA3CA1}" presName="parentText" presStyleLbl="node1" presStyleIdx="2" presStyleCnt="5">
        <dgm:presLayoutVars>
          <dgm:chMax val="1"/>
          <dgm:bulletEnabled val="1"/>
        </dgm:presLayoutVars>
      </dgm:prSet>
      <dgm:spPr/>
    </dgm:pt>
    <dgm:pt modelId="{880C237B-AD6C-3148-A7C7-AEBD561D930E}" type="pres">
      <dgm:prSet presAssocID="{C1BC1B89-F3AC-E64D-8338-4CEFFDFA3CA1}" presName="descendantText" presStyleLbl="alignAccFollowNode1" presStyleIdx="2" presStyleCnt="5">
        <dgm:presLayoutVars>
          <dgm:bulletEnabled val="1"/>
        </dgm:presLayoutVars>
      </dgm:prSet>
      <dgm:spPr/>
    </dgm:pt>
    <dgm:pt modelId="{168C3F63-EE5E-0641-9F92-BBA77972F406}" type="pres">
      <dgm:prSet presAssocID="{344B2D37-A44D-8043-B75C-D260D1CAB4D8}" presName="sp" presStyleCnt="0"/>
      <dgm:spPr/>
    </dgm:pt>
    <dgm:pt modelId="{75788E0C-B04B-324F-93C0-44C49761A91B}" type="pres">
      <dgm:prSet presAssocID="{BF26E24A-304F-E546-8610-010FC056DD38}" presName="linNode" presStyleCnt="0"/>
      <dgm:spPr/>
    </dgm:pt>
    <dgm:pt modelId="{71A8099C-EB8F-414B-862B-F70406B34E79}" type="pres">
      <dgm:prSet presAssocID="{BF26E24A-304F-E546-8610-010FC056DD38}" presName="parentText" presStyleLbl="node1" presStyleIdx="3" presStyleCnt="5">
        <dgm:presLayoutVars>
          <dgm:chMax val="1"/>
          <dgm:bulletEnabled val="1"/>
        </dgm:presLayoutVars>
      </dgm:prSet>
      <dgm:spPr/>
    </dgm:pt>
    <dgm:pt modelId="{A02B5121-9CDE-F746-A6BF-EF836089DAAB}" type="pres">
      <dgm:prSet presAssocID="{BF26E24A-304F-E546-8610-010FC056DD38}" presName="descendantText" presStyleLbl="alignAccFollowNode1" presStyleIdx="3" presStyleCnt="5">
        <dgm:presLayoutVars>
          <dgm:bulletEnabled val="1"/>
        </dgm:presLayoutVars>
      </dgm:prSet>
      <dgm:spPr/>
    </dgm:pt>
    <dgm:pt modelId="{1F91B472-EFF9-684B-A4C4-58D6AF64278E}" type="pres">
      <dgm:prSet presAssocID="{4EE48D9F-6063-8D47-B015-08DF5290AB69}" presName="sp" presStyleCnt="0"/>
      <dgm:spPr/>
    </dgm:pt>
    <dgm:pt modelId="{828E1E39-178B-BC44-AD17-B5EE4FD4457B}" type="pres">
      <dgm:prSet presAssocID="{180818DC-C620-7D40-9E33-25CF04F7C5F6}" presName="linNode" presStyleCnt="0"/>
      <dgm:spPr/>
    </dgm:pt>
    <dgm:pt modelId="{64668D7B-150A-6547-BCA7-505EDDB19094}" type="pres">
      <dgm:prSet presAssocID="{180818DC-C620-7D40-9E33-25CF04F7C5F6}" presName="parentText" presStyleLbl="node1" presStyleIdx="4" presStyleCnt="5">
        <dgm:presLayoutVars>
          <dgm:chMax val="1"/>
          <dgm:bulletEnabled val="1"/>
        </dgm:presLayoutVars>
      </dgm:prSet>
      <dgm:spPr/>
    </dgm:pt>
    <dgm:pt modelId="{C2EE9B54-A7B2-1E4A-AC6C-2C535AF7DC4A}" type="pres">
      <dgm:prSet presAssocID="{180818DC-C620-7D40-9E33-25CF04F7C5F6}" presName="descendantText" presStyleLbl="alignAccFollowNode1" presStyleIdx="4" presStyleCnt="5">
        <dgm:presLayoutVars>
          <dgm:bulletEnabled val="1"/>
        </dgm:presLayoutVars>
      </dgm:prSet>
      <dgm:spPr/>
    </dgm:pt>
  </dgm:ptLst>
  <dgm:cxnLst>
    <dgm:cxn modelId="{C166840C-18FE-6D46-AC1E-E2449E11B8DB}" srcId="{81DBACF3-12E1-1145-AA81-5757FBC1397B}" destId="{180818DC-C620-7D40-9E33-25CF04F7C5F6}" srcOrd="4" destOrd="0" parTransId="{3F8A2048-F655-4744-828D-47D7723700B3}" sibTransId="{25410D2D-287A-674B-A838-A8C014570673}"/>
    <dgm:cxn modelId="{3ED9D12D-BFDE-F247-8A0D-364A9E905BC6}" srcId="{E2268AD5-1F8A-4C4A-BEA2-1DE876669300}" destId="{00998425-8728-8E4F-B9F0-BF78EE76B3E8}" srcOrd="0" destOrd="0" parTransId="{A92FA16C-84C5-3349-A6AD-C9BD5E0C928C}" sibTransId="{96A55BFC-6195-394C-8DAD-BA6B8E8B0613}"/>
    <dgm:cxn modelId="{DC48173A-60CE-644A-9876-09CAEF4097F8}" type="presOf" srcId="{180818DC-C620-7D40-9E33-25CF04F7C5F6}" destId="{64668D7B-150A-6547-BCA7-505EDDB19094}" srcOrd="0" destOrd="0" presId="urn:microsoft.com/office/officeart/2005/8/layout/vList5"/>
    <dgm:cxn modelId="{6480543B-184D-1345-A276-31DC535D40D2}" srcId="{C1BC1B89-F3AC-E64D-8338-4CEFFDFA3CA1}" destId="{42A132A7-F9DC-4A4C-8433-219AF487D008}" srcOrd="0" destOrd="0" parTransId="{4FB8DDD9-46F8-274B-8A4D-85A7FFF8B0A0}" sibTransId="{C4AA8909-2D92-D144-B1D3-C283B1D992D5}"/>
    <dgm:cxn modelId="{D00D4340-10E3-E14E-A196-B77624392619}" type="presOf" srcId="{69F4888A-80A7-094F-8A0E-385DB751880E}" destId="{6FB0F24E-435F-D14D-8D85-42DB9361E078}" srcOrd="0" destOrd="0" presId="urn:microsoft.com/office/officeart/2005/8/layout/vList5"/>
    <dgm:cxn modelId="{C64F605A-48FF-3944-8FE0-03334B1EECA8}" srcId="{180818DC-C620-7D40-9E33-25CF04F7C5F6}" destId="{2BEE04C4-3C2D-1747-B85F-16124338247F}" srcOrd="0" destOrd="0" parTransId="{9E132AAB-0677-0144-916A-8759F85F2694}" sibTransId="{9A18CADA-BDC7-F24A-BA5E-1C084A708CBC}"/>
    <dgm:cxn modelId="{8870F85E-E4C8-5948-A1E6-6DFF90145DD3}" srcId="{81DBACF3-12E1-1145-AA81-5757FBC1397B}" destId="{C1BC1B89-F3AC-E64D-8338-4CEFFDFA3CA1}" srcOrd="2" destOrd="0" parTransId="{27E352FA-9EAD-594D-99B4-F29EF9295B93}" sibTransId="{344B2D37-A44D-8043-B75C-D260D1CAB4D8}"/>
    <dgm:cxn modelId="{21E89061-877A-CF44-ACED-6B8720099525}" type="presOf" srcId="{00998425-8728-8E4F-B9F0-BF78EE76B3E8}" destId="{8F6CE4A2-5E2F-BA46-B857-C334FB66B5E6}" srcOrd="0" destOrd="0" presId="urn:microsoft.com/office/officeart/2005/8/layout/vList5"/>
    <dgm:cxn modelId="{150BD261-96B7-F741-9405-F91237157248}" type="presOf" srcId="{42A132A7-F9DC-4A4C-8433-219AF487D008}" destId="{880C237B-AD6C-3148-A7C7-AEBD561D930E}" srcOrd="0" destOrd="0" presId="urn:microsoft.com/office/officeart/2005/8/layout/vList5"/>
    <dgm:cxn modelId="{72C6A469-154F-1C49-BA02-02FC1592DBF7}" srcId="{69F4888A-80A7-094F-8A0E-385DB751880E}" destId="{63D0E89C-039A-8547-995B-11DD00AB6584}" srcOrd="0" destOrd="0" parTransId="{A494171C-92A4-2143-8B9A-954B565F41BC}" sibTransId="{3B737E84-0880-8E42-B988-8082C81926F4}"/>
    <dgm:cxn modelId="{7324177E-B4AA-9F4D-8F86-86ECE92270A9}" srcId="{81DBACF3-12E1-1145-AA81-5757FBC1397B}" destId="{69F4888A-80A7-094F-8A0E-385DB751880E}" srcOrd="0" destOrd="0" parTransId="{285FBC91-253C-AB46-BDDD-6A22CC8E8C3D}" sibTransId="{84699513-6511-774D-8606-459ACFC68AE9}"/>
    <dgm:cxn modelId="{F59EBDA7-D0EC-494D-BF1D-2F95CF872552}" type="presOf" srcId="{81DBACF3-12E1-1145-AA81-5757FBC1397B}" destId="{D1DC36D8-A6B3-E34A-BB0B-5130863E5403}" srcOrd="0" destOrd="0" presId="urn:microsoft.com/office/officeart/2005/8/layout/vList5"/>
    <dgm:cxn modelId="{CDE562A9-9FF3-654E-A942-249B74B34372}" srcId="{BF26E24A-304F-E546-8610-010FC056DD38}" destId="{F8F72395-CF27-E644-B601-5977C831BE0D}" srcOrd="0" destOrd="0" parTransId="{CD32FF10-4D1F-7645-ABCB-D38011277721}" sibTransId="{BC836073-7217-C44C-9284-95F19E4B56C5}"/>
    <dgm:cxn modelId="{565B18AF-6AEF-AC4D-AE7A-EC0B1DB51FE8}" type="presOf" srcId="{2BEE04C4-3C2D-1747-B85F-16124338247F}" destId="{C2EE9B54-A7B2-1E4A-AC6C-2C535AF7DC4A}" srcOrd="0" destOrd="0" presId="urn:microsoft.com/office/officeart/2005/8/layout/vList5"/>
    <dgm:cxn modelId="{29B98FAF-4048-C84C-9A9A-B00E1FF72352}" srcId="{81DBACF3-12E1-1145-AA81-5757FBC1397B}" destId="{E2268AD5-1F8A-4C4A-BEA2-1DE876669300}" srcOrd="1" destOrd="0" parTransId="{04411F84-3DE5-5F45-BE18-2F0BCA09381F}" sibTransId="{26C2F3D3-A2FA-1A49-9FCA-206C49FF4E81}"/>
    <dgm:cxn modelId="{D163EAB4-66B3-3A4D-AAF1-B917ED86D9AC}" type="presOf" srcId="{BF26E24A-304F-E546-8610-010FC056DD38}" destId="{71A8099C-EB8F-414B-862B-F70406B34E79}" srcOrd="0" destOrd="0" presId="urn:microsoft.com/office/officeart/2005/8/layout/vList5"/>
    <dgm:cxn modelId="{908AAEBB-971B-9B43-B204-0854C0C87853}" type="presOf" srcId="{E2268AD5-1F8A-4C4A-BEA2-1DE876669300}" destId="{43228EE9-A166-3940-81C4-39DD2D88F7A2}" srcOrd="0" destOrd="0" presId="urn:microsoft.com/office/officeart/2005/8/layout/vList5"/>
    <dgm:cxn modelId="{9C6302C5-175E-D645-8F0B-4A3A622AA003}" type="presOf" srcId="{C1BC1B89-F3AC-E64D-8338-4CEFFDFA3CA1}" destId="{0F90856A-3246-6841-B8F0-3F4B25DAED5B}" srcOrd="0" destOrd="0" presId="urn:microsoft.com/office/officeart/2005/8/layout/vList5"/>
    <dgm:cxn modelId="{C226B9E2-6B46-AB47-857F-58E609BD2569}" srcId="{81DBACF3-12E1-1145-AA81-5757FBC1397B}" destId="{BF26E24A-304F-E546-8610-010FC056DD38}" srcOrd="3" destOrd="0" parTransId="{EF3A92DB-313B-8744-BA3F-9CA3C91BB2F8}" sibTransId="{4EE48D9F-6063-8D47-B015-08DF5290AB69}"/>
    <dgm:cxn modelId="{EE84FFE9-F8E8-5B48-ADAE-629F132CE7F4}" type="presOf" srcId="{63D0E89C-039A-8547-995B-11DD00AB6584}" destId="{BE5CD576-BD40-4E4E-9968-FE3463F6111C}" srcOrd="0" destOrd="0" presId="urn:microsoft.com/office/officeart/2005/8/layout/vList5"/>
    <dgm:cxn modelId="{DBBD8CF9-D400-0A48-BBFF-3D27BADE24EF}" type="presOf" srcId="{F8F72395-CF27-E644-B601-5977C831BE0D}" destId="{A02B5121-9CDE-F746-A6BF-EF836089DAAB}" srcOrd="0" destOrd="0" presId="urn:microsoft.com/office/officeart/2005/8/layout/vList5"/>
    <dgm:cxn modelId="{1BA5FE6A-9B7E-0749-9635-BA2F9A7697A3}" type="presParOf" srcId="{D1DC36D8-A6B3-E34A-BB0B-5130863E5403}" destId="{4804A54D-E105-C34E-8C4C-79C049BE21CE}" srcOrd="0" destOrd="0" presId="urn:microsoft.com/office/officeart/2005/8/layout/vList5"/>
    <dgm:cxn modelId="{A648D2E2-7177-CF44-A98A-367BD2E418E9}" type="presParOf" srcId="{4804A54D-E105-C34E-8C4C-79C049BE21CE}" destId="{6FB0F24E-435F-D14D-8D85-42DB9361E078}" srcOrd="0" destOrd="0" presId="urn:microsoft.com/office/officeart/2005/8/layout/vList5"/>
    <dgm:cxn modelId="{534FC6DD-AC04-0447-89F7-A4E24340B16A}" type="presParOf" srcId="{4804A54D-E105-C34E-8C4C-79C049BE21CE}" destId="{BE5CD576-BD40-4E4E-9968-FE3463F6111C}" srcOrd="1" destOrd="0" presId="urn:microsoft.com/office/officeart/2005/8/layout/vList5"/>
    <dgm:cxn modelId="{CF5613E9-E584-2D4A-844B-65E9A61C96D3}" type="presParOf" srcId="{D1DC36D8-A6B3-E34A-BB0B-5130863E5403}" destId="{1213F541-8BBD-7142-8381-CABC6A8CED54}" srcOrd="1" destOrd="0" presId="urn:microsoft.com/office/officeart/2005/8/layout/vList5"/>
    <dgm:cxn modelId="{2859D7CF-1BCB-894A-8A29-0B6637A6AFE7}" type="presParOf" srcId="{D1DC36D8-A6B3-E34A-BB0B-5130863E5403}" destId="{74CA23F6-2ACA-3145-97C2-A5378306E851}" srcOrd="2" destOrd="0" presId="urn:microsoft.com/office/officeart/2005/8/layout/vList5"/>
    <dgm:cxn modelId="{4F4FB9D2-B3AF-AB43-A8C8-B0F7E12847C3}" type="presParOf" srcId="{74CA23F6-2ACA-3145-97C2-A5378306E851}" destId="{43228EE9-A166-3940-81C4-39DD2D88F7A2}" srcOrd="0" destOrd="0" presId="urn:microsoft.com/office/officeart/2005/8/layout/vList5"/>
    <dgm:cxn modelId="{6858D35F-88ED-E344-845F-1C2A3728B82A}" type="presParOf" srcId="{74CA23F6-2ACA-3145-97C2-A5378306E851}" destId="{8F6CE4A2-5E2F-BA46-B857-C334FB66B5E6}" srcOrd="1" destOrd="0" presId="urn:microsoft.com/office/officeart/2005/8/layout/vList5"/>
    <dgm:cxn modelId="{27190E04-AEF7-FB44-AA76-555DA3BEDA1E}" type="presParOf" srcId="{D1DC36D8-A6B3-E34A-BB0B-5130863E5403}" destId="{DBDC6AD0-00C2-9441-A518-D27223AB3647}" srcOrd="3" destOrd="0" presId="urn:microsoft.com/office/officeart/2005/8/layout/vList5"/>
    <dgm:cxn modelId="{54E881F5-3D7B-164D-82AC-17FDB93B7C9C}" type="presParOf" srcId="{D1DC36D8-A6B3-E34A-BB0B-5130863E5403}" destId="{B2EA8A8D-E332-0541-B848-5B64E33E0558}" srcOrd="4" destOrd="0" presId="urn:microsoft.com/office/officeart/2005/8/layout/vList5"/>
    <dgm:cxn modelId="{A20549AD-3B37-3A4E-9548-F106FDE0A1CD}" type="presParOf" srcId="{B2EA8A8D-E332-0541-B848-5B64E33E0558}" destId="{0F90856A-3246-6841-B8F0-3F4B25DAED5B}" srcOrd="0" destOrd="0" presId="urn:microsoft.com/office/officeart/2005/8/layout/vList5"/>
    <dgm:cxn modelId="{D66F9FB3-89A9-E947-9AC9-2612A33AF7B2}" type="presParOf" srcId="{B2EA8A8D-E332-0541-B848-5B64E33E0558}" destId="{880C237B-AD6C-3148-A7C7-AEBD561D930E}" srcOrd="1" destOrd="0" presId="urn:microsoft.com/office/officeart/2005/8/layout/vList5"/>
    <dgm:cxn modelId="{5B784F95-CDD4-D149-9C58-6BF3F4FD3EC6}" type="presParOf" srcId="{D1DC36D8-A6B3-E34A-BB0B-5130863E5403}" destId="{168C3F63-EE5E-0641-9F92-BBA77972F406}" srcOrd="5" destOrd="0" presId="urn:microsoft.com/office/officeart/2005/8/layout/vList5"/>
    <dgm:cxn modelId="{FF434132-4860-B543-AFE0-A95DD92C1B2C}" type="presParOf" srcId="{D1DC36D8-A6B3-E34A-BB0B-5130863E5403}" destId="{75788E0C-B04B-324F-93C0-44C49761A91B}" srcOrd="6" destOrd="0" presId="urn:microsoft.com/office/officeart/2005/8/layout/vList5"/>
    <dgm:cxn modelId="{E2B98224-C86D-2745-A46C-27DC558A1A82}" type="presParOf" srcId="{75788E0C-B04B-324F-93C0-44C49761A91B}" destId="{71A8099C-EB8F-414B-862B-F70406B34E79}" srcOrd="0" destOrd="0" presId="urn:microsoft.com/office/officeart/2005/8/layout/vList5"/>
    <dgm:cxn modelId="{04E33BF4-2243-CF41-AA09-E2FF6F0A5240}" type="presParOf" srcId="{75788E0C-B04B-324F-93C0-44C49761A91B}" destId="{A02B5121-9CDE-F746-A6BF-EF836089DAAB}" srcOrd="1" destOrd="0" presId="urn:microsoft.com/office/officeart/2005/8/layout/vList5"/>
    <dgm:cxn modelId="{E0C94BF6-66E9-0C41-BFAF-5B4A94E505E0}" type="presParOf" srcId="{D1DC36D8-A6B3-E34A-BB0B-5130863E5403}" destId="{1F91B472-EFF9-684B-A4C4-58D6AF64278E}" srcOrd="7" destOrd="0" presId="urn:microsoft.com/office/officeart/2005/8/layout/vList5"/>
    <dgm:cxn modelId="{E699CB01-27F8-664C-BC78-12B966BF4FB1}" type="presParOf" srcId="{D1DC36D8-A6B3-E34A-BB0B-5130863E5403}" destId="{828E1E39-178B-BC44-AD17-B5EE4FD4457B}" srcOrd="8" destOrd="0" presId="urn:microsoft.com/office/officeart/2005/8/layout/vList5"/>
    <dgm:cxn modelId="{0478908E-553F-414D-A65C-883FEC4E79EC}" type="presParOf" srcId="{828E1E39-178B-BC44-AD17-B5EE4FD4457B}" destId="{64668D7B-150A-6547-BCA7-505EDDB19094}" srcOrd="0" destOrd="0" presId="urn:microsoft.com/office/officeart/2005/8/layout/vList5"/>
    <dgm:cxn modelId="{84BC0417-D8ED-7D49-BD40-9A0526065E8F}" type="presParOf" srcId="{828E1E39-178B-BC44-AD17-B5EE4FD4457B}" destId="{C2EE9B54-A7B2-1E4A-AC6C-2C535AF7DC4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CD576-BD40-4E4E-9968-FE3463F6111C}">
      <dsp:nvSpPr>
        <dsp:cNvPr id="0" name=""/>
        <dsp:cNvSpPr/>
      </dsp:nvSpPr>
      <dsp:spPr>
        <a:xfrm rot="5400000">
          <a:off x="6699431" y="-2888682"/>
          <a:ext cx="672478" cy="662180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pt-BR" sz="2400" kern="1200" dirty="0" err="1"/>
            <a:t>Forplad</a:t>
          </a:r>
          <a:r>
            <a:rPr lang="pt-BR" sz="2400" kern="1200" dirty="0"/>
            <a:t> Com. ADM + Com. Planejamento + SESU</a:t>
          </a:r>
        </a:p>
      </dsp:txBody>
      <dsp:txXfrm rot="-5400000">
        <a:off x="3724766" y="118811"/>
        <a:ext cx="6588980" cy="606822"/>
      </dsp:txXfrm>
    </dsp:sp>
    <dsp:sp modelId="{6FB0F24E-435F-D14D-8D85-42DB9361E078}">
      <dsp:nvSpPr>
        <dsp:cNvPr id="0" name=""/>
        <dsp:cNvSpPr/>
      </dsp:nvSpPr>
      <dsp:spPr>
        <a:xfrm>
          <a:off x="0" y="1922"/>
          <a:ext cx="3724767" cy="84059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t-BR" sz="2300" kern="1200"/>
            <a:t>GT Obras Paralisadas</a:t>
          </a:r>
        </a:p>
      </dsp:txBody>
      <dsp:txXfrm>
        <a:off x="41035" y="42957"/>
        <a:ext cx="3642697" cy="758528"/>
      </dsp:txXfrm>
    </dsp:sp>
    <dsp:sp modelId="{8F6CE4A2-5E2F-BA46-B857-C334FB66B5E6}">
      <dsp:nvSpPr>
        <dsp:cNvPr id="0" name=""/>
        <dsp:cNvSpPr/>
      </dsp:nvSpPr>
      <dsp:spPr>
        <a:xfrm rot="5400000">
          <a:off x="6699431" y="-2006053"/>
          <a:ext cx="672478" cy="662180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pt-BR" sz="2400" kern="1200"/>
            <a:t>Forplad Com. ADM + Com. Planejamento</a:t>
          </a:r>
        </a:p>
      </dsp:txBody>
      <dsp:txXfrm rot="-5400000">
        <a:off x="3724766" y="1001440"/>
        <a:ext cx="6588980" cy="606822"/>
      </dsp:txXfrm>
    </dsp:sp>
    <dsp:sp modelId="{43228EE9-A166-3940-81C4-39DD2D88F7A2}">
      <dsp:nvSpPr>
        <dsp:cNvPr id="0" name=""/>
        <dsp:cNvSpPr/>
      </dsp:nvSpPr>
      <dsp:spPr>
        <a:xfrm>
          <a:off x="0" y="884550"/>
          <a:ext cx="3724767" cy="84059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t-BR" sz="2300" kern="1200"/>
            <a:t>GT Gest</a:t>
          </a:r>
          <a:r>
            <a:rPr lang="en-US" sz="2300" kern="1200"/>
            <a:t>ão de Riscos</a:t>
          </a:r>
          <a:endParaRPr lang="pt-BR" sz="2300" kern="1200"/>
        </a:p>
      </dsp:txBody>
      <dsp:txXfrm>
        <a:off x="41035" y="925585"/>
        <a:ext cx="3642697" cy="758528"/>
      </dsp:txXfrm>
    </dsp:sp>
    <dsp:sp modelId="{880C237B-AD6C-3148-A7C7-AEBD561D930E}">
      <dsp:nvSpPr>
        <dsp:cNvPr id="0" name=""/>
        <dsp:cNvSpPr/>
      </dsp:nvSpPr>
      <dsp:spPr>
        <a:xfrm rot="5400000">
          <a:off x="6699431" y="-1123425"/>
          <a:ext cx="672478" cy="662180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pt-BR" sz="2400" kern="1200"/>
            <a:t>Forplad Com. ADM + SESU</a:t>
          </a:r>
        </a:p>
      </dsp:txBody>
      <dsp:txXfrm rot="-5400000">
        <a:off x="3724766" y="1884068"/>
        <a:ext cx="6588980" cy="606822"/>
      </dsp:txXfrm>
    </dsp:sp>
    <dsp:sp modelId="{0F90856A-3246-6841-B8F0-3F4B25DAED5B}">
      <dsp:nvSpPr>
        <dsp:cNvPr id="0" name=""/>
        <dsp:cNvSpPr/>
      </dsp:nvSpPr>
      <dsp:spPr>
        <a:xfrm>
          <a:off x="0" y="1767179"/>
          <a:ext cx="3724767" cy="84059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GT Compras Compartilhadas</a:t>
          </a:r>
          <a:endParaRPr lang="pt-BR" sz="2300" kern="1200"/>
        </a:p>
      </dsp:txBody>
      <dsp:txXfrm>
        <a:off x="41035" y="1808214"/>
        <a:ext cx="3642697" cy="758528"/>
      </dsp:txXfrm>
    </dsp:sp>
    <dsp:sp modelId="{A02B5121-9CDE-F746-A6BF-EF836089DAAB}">
      <dsp:nvSpPr>
        <dsp:cNvPr id="0" name=""/>
        <dsp:cNvSpPr/>
      </dsp:nvSpPr>
      <dsp:spPr>
        <a:xfrm rot="5400000">
          <a:off x="6699431" y="-240797"/>
          <a:ext cx="672478" cy="662180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pt-BR" sz="2400" kern="1200"/>
            <a:t>Forplad Com. ADM + SGTIC/MPDG + FONDCF</a:t>
          </a:r>
        </a:p>
      </dsp:txBody>
      <dsp:txXfrm rot="-5400000">
        <a:off x="3724766" y="2766696"/>
        <a:ext cx="6588980" cy="606822"/>
      </dsp:txXfrm>
    </dsp:sp>
    <dsp:sp modelId="{71A8099C-EB8F-414B-862B-F70406B34E79}">
      <dsp:nvSpPr>
        <dsp:cNvPr id="0" name=""/>
        <dsp:cNvSpPr/>
      </dsp:nvSpPr>
      <dsp:spPr>
        <a:xfrm>
          <a:off x="0" y="2649807"/>
          <a:ext cx="3724767" cy="84059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t-BR" sz="2300" kern="1200"/>
            <a:t>GT Gest</a:t>
          </a:r>
          <a:r>
            <a:rPr lang="en-US" sz="2300" kern="1200"/>
            <a:t>ão de Créditos</a:t>
          </a:r>
          <a:endParaRPr lang="pt-BR" sz="2300" kern="1200"/>
        </a:p>
      </dsp:txBody>
      <dsp:txXfrm>
        <a:off x="41035" y="2690842"/>
        <a:ext cx="3642697" cy="758528"/>
      </dsp:txXfrm>
    </dsp:sp>
    <dsp:sp modelId="{C2EE9B54-A7B2-1E4A-AC6C-2C535AF7DC4A}">
      <dsp:nvSpPr>
        <dsp:cNvPr id="0" name=""/>
        <dsp:cNvSpPr/>
      </dsp:nvSpPr>
      <dsp:spPr>
        <a:xfrm rot="5400000">
          <a:off x="6699431" y="641831"/>
          <a:ext cx="672478" cy="662180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pt-BR" sz="2400" kern="1200"/>
            <a:t>Forplad Com. ADM + Com. Planejamento</a:t>
          </a:r>
        </a:p>
      </dsp:txBody>
      <dsp:txXfrm rot="-5400000">
        <a:off x="3724766" y="3649324"/>
        <a:ext cx="6588980" cy="606822"/>
      </dsp:txXfrm>
    </dsp:sp>
    <dsp:sp modelId="{64668D7B-150A-6547-BCA7-505EDDB19094}">
      <dsp:nvSpPr>
        <dsp:cNvPr id="0" name=""/>
        <dsp:cNvSpPr/>
      </dsp:nvSpPr>
      <dsp:spPr>
        <a:xfrm>
          <a:off x="0" y="3532435"/>
          <a:ext cx="3724767" cy="84059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t-BR" sz="2300" kern="1200"/>
            <a:t>GT Gest</a:t>
          </a:r>
          <a:r>
            <a:rPr lang="en-US" sz="2300" kern="1200"/>
            <a:t>ão de Custos</a:t>
          </a:r>
          <a:endParaRPr lang="pt-BR" sz="2300" kern="1200"/>
        </a:p>
      </dsp:txBody>
      <dsp:txXfrm>
        <a:off x="41035" y="3573470"/>
        <a:ext cx="3642697" cy="75852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estilo do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20432E51-3C64-DF42-9176-C63F947799BF}" type="datetimeFigureOut">
              <a:rPr lang="pt-BR" smtClean="0"/>
              <a:t>20/11/2018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B99E8A7-78AA-B845-AC28-8BF72730B9D6}"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384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estilo do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432E51-3C64-DF42-9176-C63F947799BF}" type="datetimeFigureOut">
              <a:rPr lang="pt-BR" smtClean="0"/>
              <a:t>20/11/2018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48266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estilo do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432E51-3C64-DF42-9176-C63F947799BF}" type="datetimeFigureOut">
              <a:rPr lang="pt-BR" smtClean="0"/>
              <a:t>20/11/2018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115399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estilo do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432E51-3C64-DF42-9176-C63F947799BF}" type="datetimeFigureOut">
              <a:rPr lang="pt-BR" smtClean="0"/>
              <a:t>20/11/2018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42370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estilo do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20432E51-3C64-DF42-9176-C63F947799BF}" type="datetimeFigureOut">
              <a:rPr lang="pt-BR" smtClean="0"/>
              <a:t>20/11/2018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B99E8A7-78AA-B845-AC28-8BF72730B9D6}"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5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estilo do título mestre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0432E51-3C64-DF42-9176-C63F947799BF}" type="datetimeFigureOut">
              <a:rPr lang="pt-BR" smtClean="0"/>
              <a:t>20/11/2018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29688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estilo do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5"/>
            <a:ext cx="4937760" cy="32867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2867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0432E51-3C64-DF42-9176-C63F947799BF}" type="datetimeFigureOut">
              <a:rPr lang="pt-BR" smtClean="0"/>
              <a:t>20/11/2018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1204793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estilo do título mestre</a:t>
            </a:r>
            <a:endParaRPr lang="en-US" dirty="0"/>
          </a:p>
        </p:txBody>
      </p:sp>
      <p:sp>
        <p:nvSpPr>
          <p:cNvPr id="3" name="Date Placeholder 2"/>
          <p:cNvSpPr>
            <a:spLocks noGrp="1"/>
          </p:cNvSpPr>
          <p:nvPr>
            <p:ph type="dt" sz="half" idx="10"/>
          </p:nvPr>
        </p:nvSpPr>
        <p:spPr/>
        <p:txBody>
          <a:bodyPr/>
          <a:lstStyle/>
          <a:p>
            <a:fld id="{20432E51-3C64-DF42-9176-C63F947799BF}" type="datetimeFigureOut">
              <a:rPr lang="pt-BR" smtClean="0"/>
              <a:t>20/11/2018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33775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432E51-3C64-DF42-9176-C63F947799BF}" type="datetimeFigureOut">
              <a:rPr lang="pt-BR" smtClean="0"/>
              <a:t>20/11/2018</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81144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estilo do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0432E51-3C64-DF42-9176-C63F947799BF}" type="datetimeFigureOut">
              <a:rPr lang="pt-BR" smtClean="0"/>
              <a:t>20/11/2018</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99E8A7-78AA-B845-AC28-8BF72730B9D6}" type="slidenum">
              <a:rPr lang="pt-BR" smtClean="0"/>
              <a:t>‹nº›</a:t>
            </a:fld>
            <a:endParaRPr lang="pt-BR"/>
          </a:p>
        </p:txBody>
      </p:sp>
    </p:spTree>
    <p:extLst>
      <p:ext uri="{BB962C8B-B14F-4D97-AF65-F5344CB8AC3E}">
        <p14:creationId xmlns:p14="http://schemas.microsoft.com/office/powerpoint/2010/main" val="139014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pt-BR"/>
              <a:t>Clique para editar estilo do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Arraste a imagem para o espaço reservado ou clique no ícone para adicionar</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0432E51-3C64-DF42-9176-C63F947799BF}" type="datetimeFigureOut">
              <a:rPr lang="pt-BR" smtClean="0"/>
              <a:t>20/11/2018</a:t>
            </a:fld>
            <a:endParaRPr lang="pt-B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E8A7-78AA-B845-AC28-8BF72730B9D6}" type="slidenum">
              <a:rPr lang="pt-BR" smtClean="0"/>
              <a:t>‹nº›</a:t>
            </a:fld>
            <a:endParaRPr lang="pt-BR"/>
          </a:p>
        </p:txBody>
      </p:sp>
    </p:spTree>
    <p:extLst>
      <p:ext uri="{BB962C8B-B14F-4D97-AF65-F5344CB8AC3E}">
        <p14:creationId xmlns:p14="http://schemas.microsoft.com/office/powerpoint/2010/main" val="176112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estilo do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0432E51-3C64-DF42-9176-C63F947799BF}" type="datetimeFigureOut">
              <a:rPr lang="pt-BR" smtClean="0"/>
              <a:t>20/11/2018</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99E8A7-78AA-B845-AC28-8BF72730B9D6}"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97473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err="1"/>
              <a:t>Comissão</a:t>
            </a:r>
            <a:r>
              <a:rPr lang="en-US" dirty="0"/>
              <a:t> de </a:t>
            </a:r>
            <a:r>
              <a:rPr lang="en-US" dirty="0" err="1"/>
              <a:t>Administração</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4" y="290946"/>
            <a:ext cx="11020701" cy="1328737"/>
          </a:xfrm>
          <a:prstGeom prst="rect">
            <a:avLst/>
          </a:prstGeom>
        </p:spPr>
      </p:pic>
      <p:sp>
        <p:nvSpPr>
          <p:cNvPr id="3" name="CaixaDeTexto 2"/>
          <p:cNvSpPr txBox="1"/>
          <p:nvPr/>
        </p:nvSpPr>
        <p:spPr>
          <a:xfrm>
            <a:off x="1260764" y="4849091"/>
            <a:ext cx="6954981" cy="923330"/>
          </a:xfrm>
          <a:prstGeom prst="rect">
            <a:avLst/>
          </a:prstGeom>
          <a:noFill/>
        </p:spPr>
        <p:txBody>
          <a:bodyPr wrap="square" rtlCol="0">
            <a:spAutoFit/>
          </a:bodyPr>
          <a:lstStyle/>
          <a:p>
            <a:r>
              <a:rPr lang="pt-BR" dirty="0"/>
              <a:t>Inessa </a:t>
            </a:r>
            <a:r>
              <a:rPr lang="pt-BR" dirty="0" err="1"/>
              <a:t>Salom</a:t>
            </a:r>
            <a:r>
              <a:rPr lang="en-US" dirty="0" err="1"/>
              <a:t>ão</a:t>
            </a:r>
            <a:endParaRPr lang="en-US" dirty="0"/>
          </a:p>
          <a:p>
            <a:endParaRPr lang="en-US" dirty="0"/>
          </a:p>
          <a:p>
            <a:r>
              <a:rPr lang="en-US" dirty="0" err="1"/>
              <a:t>Coord</a:t>
            </a:r>
            <a:r>
              <a:rPr lang="en-US" dirty="0"/>
              <a:t>. da </a:t>
            </a:r>
            <a:r>
              <a:rPr lang="en-US" dirty="0" err="1"/>
              <a:t>Comissão</a:t>
            </a:r>
            <a:r>
              <a:rPr lang="en-US" dirty="0"/>
              <a:t> de </a:t>
            </a:r>
            <a:r>
              <a:rPr lang="en-US" dirty="0" err="1"/>
              <a:t>Administração</a:t>
            </a:r>
            <a:r>
              <a:rPr lang="en-US" dirty="0"/>
              <a:t> - FORPLAD</a:t>
            </a:r>
            <a:endParaRPr lang="pt-BR" dirty="0"/>
          </a:p>
        </p:txBody>
      </p:sp>
    </p:spTree>
    <p:extLst>
      <p:ext uri="{BB962C8B-B14F-4D97-AF65-F5344CB8AC3E}">
        <p14:creationId xmlns:p14="http://schemas.microsoft.com/office/powerpoint/2010/main" val="1607540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1044228" y="4472710"/>
            <a:ext cx="10058400" cy="1450757"/>
          </a:xfrm>
        </p:spPr>
        <p:txBody>
          <a:bodyPr>
            <a:normAutofit fontScale="90000"/>
          </a:bodyPr>
          <a:lstStyle/>
          <a:p>
            <a:pPr algn="ctr"/>
            <a:r>
              <a:rPr lang="pt-BR" sz="3600" dirty="0" err="1"/>
              <a:t>Comiss</a:t>
            </a:r>
            <a:r>
              <a:rPr lang="en-US" sz="3600" dirty="0" err="1"/>
              <a:t>ão</a:t>
            </a:r>
            <a:r>
              <a:rPr lang="en-US" sz="3600" dirty="0"/>
              <a:t> de </a:t>
            </a:r>
            <a:r>
              <a:rPr lang="en-US" sz="3600" dirty="0" err="1"/>
              <a:t>Administração</a:t>
            </a:r>
            <a:br>
              <a:rPr lang="en-US" sz="3600" dirty="0"/>
            </a:br>
            <a:br>
              <a:rPr lang="en-US" sz="3600" dirty="0"/>
            </a:br>
            <a:r>
              <a:rPr lang="en-US" sz="3600" dirty="0" err="1"/>
              <a:t>forpladcomissaoadm@gmail.com</a:t>
            </a:r>
            <a:br>
              <a:rPr lang="en-US" sz="3600" dirty="0"/>
            </a:br>
            <a:br>
              <a:rPr lang="en-US" sz="3600" dirty="0"/>
            </a:br>
            <a:r>
              <a:rPr lang="en-US" sz="3600" dirty="0" err="1"/>
              <a:t>inessa.salomao@cefet-rj.br</a:t>
            </a:r>
            <a:br>
              <a:rPr lang="en-US" sz="3600" dirty="0"/>
            </a:br>
            <a:br>
              <a:rPr lang="en-US" sz="3600" dirty="0"/>
            </a:br>
            <a:r>
              <a:rPr lang="en-US" sz="3600" dirty="0" err="1"/>
              <a:t>whatsapp</a:t>
            </a:r>
            <a:r>
              <a:rPr lang="en-US" sz="3600" dirty="0"/>
              <a:t>: (21) 98778-5942</a:t>
            </a:r>
            <a:br>
              <a:rPr lang="en-US" sz="3600" dirty="0"/>
            </a:br>
            <a:endParaRPr lang="pt-BR" sz="36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2297"/>
            <a:ext cx="8953500" cy="1079500"/>
          </a:xfrm>
          <a:prstGeom prst="rect">
            <a:avLst/>
          </a:prstGeom>
        </p:spPr>
      </p:pic>
    </p:spTree>
    <p:extLst>
      <p:ext uri="{BB962C8B-B14F-4D97-AF65-F5344CB8AC3E}">
        <p14:creationId xmlns:p14="http://schemas.microsoft.com/office/powerpoint/2010/main" val="73858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1D295F-4D45-4549-88C9-7D3DA9B8B0DE}"/>
              </a:ext>
            </a:extLst>
          </p:cNvPr>
          <p:cNvSpPr>
            <a:spLocks noGrp="1"/>
          </p:cNvSpPr>
          <p:nvPr>
            <p:ph type="title"/>
          </p:nvPr>
        </p:nvSpPr>
        <p:spPr/>
        <p:txBody>
          <a:bodyPr/>
          <a:lstStyle/>
          <a:p>
            <a:r>
              <a:rPr lang="pt-BR" dirty="0"/>
              <a:t>Agenda</a:t>
            </a:r>
          </a:p>
        </p:txBody>
      </p:sp>
      <p:sp>
        <p:nvSpPr>
          <p:cNvPr id="3" name="Espaço Reservado para Conteúdo 2">
            <a:extLst>
              <a:ext uri="{FF2B5EF4-FFF2-40B4-BE49-F238E27FC236}">
                <a16:creationId xmlns:a16="http://schemas.microsoft.com/office/drawing/2014/main" id="{251C167A-C4E6-E147-AF10-1DCFA9B7EE7D}"/>
              </a:ext>
            </a:extLst>
          </p:cNvPr>
          <p:cNvSpPr>
            <a:spLocks noGrp="1"/>
          </p:cNvSpPr>
          <p:nvPr>
            <p:ph idx="1"/>
          </p:nvPr>
        </p:nvSpPr>
        <p:spPr/>
        <p:txBody>
          <a:bodyPr/>
          <a:lstStyle/>
          <a:p>
            <a:pPr marL="457200" indent="-457200">
              <a:buFont typeface="+mj-lt"/>
              <a:buAutoNum type="arabicPeriod"/>
            </a:pPr>
            <a:r>
              <a:rPr lang="en-US" dirty="0"/>
              <a:t>PGC </a:t>
            </a:r>
          </a:p>
          <a:p>
            <a:pPr marL="457200" indent="-457200">
              <a:buFont typeface="+mj-lt"/>
              <a:buAutoNum type="arabicPeriod"/>
            </a:pPr>
            <a:r>
              <a:rPr lang="pt-BR" dirty="0"/>
              <a:t>Planejamento 2018 – presta</a:t>
            </a:r>
            <a:r>
              <a:rPr lang="en-US" dirty="0" err="1"/>
              <a:t>ção</a:t>
            </a:r>
            <a:r>
              <a:rPr lang="en-US" dirty="0"/>
              <a:t> de </a:t>
            </a:r>
            <a:r>
              <a:rPr lang="en-US" dirty="0" err="1"/>
              <a:t>contas</a:t>
            </a:r>
            <a:endParaRPr lang="en-US" dirty="0"/>
          </a:p>
          <a:p>
            <a:pPr marL="457200" indent="-457200">
              <a:buFont typeface="+mj-lt"/>
              <a:buAutoNum type="arabicPeriod"/>
            </a:pPr>
            <a:r>
              <a:rPr lang="pt-BR" dirty="0"/>
              <a:t>Avalia</a:t>
            </a:r>
            <a:r>
              <a:rPr lang="en-US" dirty="0" err="1"/>
              <a:t>ção</a:t>
            </a:r>
            <a:r>
              <a:rPr lang="en-US" dirty="0"/>
              <a:t> FORPLAD – </a:t>
            </a:r>
            <a:r>
              <a:rPr lang="en-US" dirty="0" err="1"/>
              <a:t>Temas</a:t>
            </a:r>
            <a:r>
              <a:rPr lang="en-US" dirty="0"/>
              <a:t> </a:t>
            </a:r>
            <a:r>
              <a:rPr lang="en-US" dirty="0" err="1"/>
              <a:t>sugeridos</a:t>
            </a:r>
            <a:endParaRPr lang="en-US" dirty="0"/>
          </a:p>
          <a:p>
            <a:pPr marL="457200" indent="-457200">
              <a:buFont typeface="+mj-lt"/>
              <a:buAutoNum type="arabicPeriod"/>
            </a:pPr>
            <a:r>
              <a:rPr lang="pt-BR" dirty="0" err="1"/>
              <a:t>Instru</a:t>
            </a:r>
            <a:r>
              <a:rPr lang="en-US" dirty="0" err="1"/>
              <a:t>ções</a:t>
            </a:r>
            <a:r>
              <a:rPr lang="en-US" dirty="0"/>
              <a:t> </a:t>
            </a:r>
            <a:r>
              <a:rPr lang="en-US" dirty="0" err="1"/>
              <a:t>Normativas</a:t>
            </a:r>
            <a:r>
              <a:rPr lang="en-US" dirty="0"/>
              <a:t> MPDG/2018</a:t>
            </a:r>
          </a:p>
          <a:p>
            <a:pPr marL="457200" indent="-457200">
              <a:buFont typeface="+mj-lt"/>
              <a:buAutoNum type="arabicPeriod"/>
            </a:pPr>
            <a:r>
              <a:rPr lang="pt-BR" dirty="0"/>
              <a:t>Decreto 9.488/2018 – SRP</a:t>
            </a:r>
          </a:p>
          <a:p>
            <a:pPr marL="457200" indent="-457200">
              <a:buFont typeface="+mj-lt"/>
              <a:buAutoNum type="arabicPeriod"/>
            </a:pPr>
            <a:r>
              <a:rPr lang="pt-BR" dirty="0"/>
              <a:t>IN MT-CGU 04/2018 – Quantifica</a:t>
            </a:r>
            <a:r>
              <a:rPr lang="en-US" dirty="0" err="1"/>
              <a:t>ção</a:t>
            </a:r>
            <a:endParaRPr lang="en-US" dirty="0"/>
          </a:p>
          <a:p>
            <a:pPr marL="457200" indent="-457200">
              <a:buFont typeface="+mj-lt"/>
              <a:buAutoNum type="arabicPeriod"/>
            </a:pPr>
            <a:r>
              <a:rPr lang="en-US" dirty="0"/>
              <a:t>GTs </a:t>
            </a:r>
            <a:r>
              <a:rPr lang="en-US" dirty="0" err="1"/>
              <a:t>atuais</a:t>
            </a:r>
            <a:r>
              <a:rPr lang="en-US" dirty="0"/>
              <a:t> e </a:t>
            </a:r>
            <a:r>
              <a:rPr lang="en-US" dirty="0" err="1"/>
              <a:t>novos</a:t>
            </a:r>
            <a:r>
              <a:rPr lang="en-US" dirty="0"/>
              <a:t> GTs</a:t>
            </a:r>
            <a:endParaRPr lang="pt-BR" dirty="0"/>
          </a:p>
        </p:txBody>
      </p:sp>
    </p:spTree>
    <p:extLst>
      <p:ext uri="{BB962C8B-B14F-4D97-AF65-F5344CB8AC3E}">
        <p14:creationId xmlns:p14="http://schemas.microsoft.com/office/powerpoint/2010/main" val="52845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9E9825-A638-BD4B-B189-C2C5AC416361}"/>
              </a:ext>
            </a:extLst>
          </p:cNvPr>
          <p:cNvSpPr>
            <a:spLocks noGrp="1"/>
          </p:cNvSpPr>
          <p:nvPr>
            <p:ph type="title"/>
          </p:nvPr>
        </p:nvSpPr>
        <p:spPr>
          <a:xfrm>
            <a:off x="457200" y="1605827"/>
            <a:ext cx="3088888" cy="1274531"/>
          </a:xfrm>
        </p:spPr>
        <p:txBody>
          <a:bodyPr/>
          <a:lstStyle/>
          <a:p>
            <a:r>
              <a:rPr lang="en-US" dirty="0" err="1"/>
              <a:t>Planejamento</a:t>
            </a:r>
            <a:br>
              <a:rPr lang="en-US" dirty="0"/>
            </a:br>
            <a:r>
              <a:rPr lang="en-US" dirty="0"/>
              <a:t>2018</a:t>
            </a:r>
            <a:endParaRPr lang="pt-BR" dirty="0"/>
          </a:p>
        </p:txBody>
      </p:sp>
      <p:sp>
        <p:nvSpPr>
          <p:cNvPr id="6" name="Espaço Reservado para Texto 5">
            <a:extLst>
              <a:ext uri="{FF2B5EF4-FFF2-40B4-BE49-F238E27FC236}">
                <a16:creationId xmlns:a16="http://schemas.microsoft.com/office/drawing/2014/main" id="{A98C65D6-8EAD-6E41-B7B7-268AD07A1B0A}"/>
              </a:ext>
            </a:extLst>
          </p:cNvPr>
          <p:cNvSpPr>
            <a:spLocks noGrp="1"/>
          </p:cNvSpPr>
          <p:nvPr>
            <p:ph type="body" sz="half" idx="2"/>
          </p:nvPr>
        </p:nvSpPr>
        <p:spPr/>
        <p:txBody>
          <a:bodyPr/>
          <a:lstStyle/>
          <a:p>
            <a:endParaRPr lang="pt-BR"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40" y="277091"/>
            <a:ext cx="11020701" cy="1328737"/>
          </a:xfrm>
          <a:prstGeom prst="rect">
            <a:avLst/>
          </a:prstGeom>
        </p:spPr>
      </p:pic>
      <p:graphicFrame>
        <p:nvGraphicFramePr>
          <p:cNvPr id="10" name="Tabela 9">
            <a:extLst>
              <a:ext uri="{FF2B5EF4-FFF2-40B4-BE49-F238E27FC236}">
                <a16:creationId xmlns:a16="http://schemas.microsoft.com/office/drawing/2014/main" id="{7EBF88AE-8C95-CA41-B174-BBEFD67CD7B1}"/>
              </a:ext>
            </a:extLst>
          </p:cNvPr>
          <p:cNvGraphicFramePr>
            <a:graphicFrameLocks noGrp="1"/>
          </p:cNvGraphicFramePr>
          <p:nvPr>
            <p:extLst>
              <p:ext uri="{D42A27DB-BD31-4B8C-83A1-F6EECF244321}">
                <p14:modId xmlns:p14="http://schemas.microsoft.com/office/powerpoint/2010/main" val="1171417311"/>
              </p:ext>
            </p:extLst>
          </p:nvPr>
        </p:nvGraphicFramePr>
        <p:xfrm>
          <a:off x="4145887" y="1605827"/>
          <a:ext cx="7875128" cy="4035847"/>
        </p:xfrm>
        <a:graphic>
          <a:graphicData uri="http://schemas.openxmlformats.org/drawingml/2006/table">
            <a:tbl>
              <a:tblPr firstRow="1" firstCol="1" bandRow="1"/>
              <a:tblGrid>
                <a:gridCol w="5076172">
                  <a:extLst>
                    <a:ext uri="{9D8B030D-6E8A-4147-A177-3AD203B41FA5}">
                      <a16:colId xmlns:a16="http://schemas.microsoft.com/office/drawing/2014/main" val="319320084"/>
                    </a:ext>
                  </a:extLst>
                </a:gridCol>
                <a:gridCol w="2798956">
                  <a:extLst>
                    <a:ext uri="{9D8B030D-6E8A-4147-A177-3AD203B41FA5}">
                      <a16:colId xmlns:a16="http://schemas.microsoft.com/office/drawing/2014/main" val="1297539241"/>
                    </a:ext>
                  </a:extLst>
                </a:gridCol>
              </a:tblGrid>
              <a:tr h="194452">
                <a:tc>
                  <a:txBody>
                    <a:bodyPr/>
                    <a:lstStyle/>
                    <a:p>
                      <a:pPr>
                        <a:spcAft>
                          <a:spcPts val="0"/>
                        </a:spcAft>
                      </a:pPr>
                      <a:r>
                        <a:rPr lang="pt-BR" sz="1100" b="1">
                          <a:solidFill>
                            <a:srgbClr val="FFFFFF"/>
                          </a:solidFill>
                          <a:effectLst/>
                          <a:latin typeface="Calibri" panose="020F0502020204030204" pitchFamily="34" charset="0"/>
                          <a:ea typeface="Times New Roman" panose="02020603050405020304" pitchFamily="18" charset="0"/>
                        </a:rPr>
                        <a:t>Planejamento Comissão 2018</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72C4"/>
                    </a:solidFill>
                  </a:tcPr>
                </a:tc>
                <a:tc>
                  <a:txBody>
                    <a:bodyPr/>
                    <a:lstStyle/>
                    <a:p>
                      <a:pPr>
                        <a:spcAft>
                          <a:spcPts val="0"/>
                        </a:spcAft>
                      </a:pPr>
                      <a:r>
                        <a:rPr lang="pt-BR" sz="1100" b="1">
                          <a:solidFill>
                            <a:srgbClr val="FFFFFF"/>
                          </a:solidFill>
                          <a:effectLst/>
                          <a:latin typeface="Calibri" panose="020F0502020204030204" pitchFamily="34" charset="0"/>
                          <a:ea typeface="Times New Roman" panose="02020603050405020304" pitchFamily="18" charset="0"/>
                        </a:rPr>
                        <a:t>Status</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472C4"/>
                    </a:solidFill>
                  </a:tcPr>
                </a:tc>
                <a:extLst>
                  <a:ext uri="{0D108BD9-81ED-4DB2-BD59-A6C34878D82A}">
                    <a16:rowId xmlns:a16="http://schemas.microsoft.com/office/drawing/2014/main" val="657903298"/>
                  </a:ext>
                </a:extLst>
              </a:tr>
              <a:tr h="461823">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1.</a:t>
                      </a:r>
                      <a:r>
                        <a:rPr lang="pt-BR" sz="700">
                          <a:solidFill>
                            <a:srgbClr val="000000"/>
                          </a:solidFill>
                          <a:effectLst/>
                          <a:latin typeface="Times New Roman" panose="02020603050405020304" pitchFamily="18" charset="0"/>
                          <a:ea typeface="Times New Roman" panose="02020603050405020304" pitchFamily="18" charset="0"/>
                        </a:rPr>
                        <a:t>    </a:t>
                      </a:r>
                      <a:r>
                        <a:rPr lang="pt-BR" sz="1100">
                          <a:solidFill>
                            <a:srgbClr val="000000"/>
                          </a:solidFill>
                          <a:effectLst/>
                          <a:latin typeface="Lucida Sans Unicode" panose="020B0602030504020204" pitchFamily="34" charset="0"/>
                          <a:ea typeface="Times New Roman" panose="02020603050405020304" pitchFamily="18" charset="0"/>
                        </a:rPr>
                        <a:t>Normas de utilização de veículos – SOLICITAÇÃO FORMAL  de esclarecimentos MPDG através de oficio + Convite para Natal</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Realizado.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3472836177"/>
                  </a:ext>
                </a:extLst>
              </a:tr>
              <a:tr h="230912">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2.</a:t>
                      </a:r>
                      <a:r>
                        <a:rPr lang="pt-BR" sz="700">
                          <a:solidFill>
                            <a:srgbClr val="000000"/>
                          </a:solidFill>
                          <a:effectLst/>
                          <a:latin typeface="Times New Roman" panose="02020603050405020304" pitchFamily="18" charset="0"/>
                          <a:ea typeface="Times New Roman" panose="02020603050405020304" pitchFamily="18" charset="0"/>
                        </a:rPr>
                        <a:t>    </a:t>
                      </a:r>
                      <a:r>
                        <a:rPr lang="pt-BR" sz="1100">
                          <a:solidFill>
                            <a:srgbClr val="000000"/>
                          </a:solidFill>
                          <a:effectLst/>
                          <a:latin typeface="Lucida Sans Unicode" panose="020B0602030504020204" pitchFamily="34" charset="0"/>
                          <a:ea typeface="Times New Roman" panose="02020603050405020304" pitchFamily="18" charset="0"/>
                        </a:rPr>
                        <a:t>Patrimônio: móveis e imóveis – capacitação por regional</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Não realizado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extLst>
                  <a:ext uri="{0D108BD9-81ED-4DB2-BD59-A6C34878D82A}">
                    <a16:rowId xmlns:a16="http://schemas.microsoft.com/office/drawing/2014/main" val="905087021"/>
                  </a:ext>
                </a:extLst>
              </a:tr>
              <a:tr h="230912">
                <a:tc>
                  <a:txBody>
                    <a:bodyPr/>
                    <a:lstStyle/>
                    <a:p>
                      <a:pPr algn="r">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Buscar parceria da ESAF</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Resposta não recebida</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54338531"/>
                  </a:ext>
                </a:extLst>
              </a:tr>
              <a:tr h="401057">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3.</a:t>
                      </a:r>
                      <a:r>
                        <a:rPr lang="pt-BR" sz="700">
                          <a:solidFill>
                            <a:srgbClr val="000000"/>
                          </a:solidFill>
                          <a:effectLst/>
                          <a:latin typeface="Times New Roman" panose="02020603050405020304" pitchFamily="18" charset="0"/>
                          <a:ea typeface="Times New Roman" panose="02020603050405020304" pitchFamily="18" charset="0"/>
                        </a:rPr>
                        <a:t>    </a:t>
                      </a:r>
                      <a:r>
                        <a:rPr lang="pt-BR" sz="1100">
                          <a:solidFill>
                            <a:srgbClr val="000000"/>
                          </a:solidFill>
                          <a:effectLst/>
                          <a:latin typeface="Lucida Sans Unicode" panose="020B0602030504020204" pitchFamily="34" charset="0"/>
                          <a:ea typeface="Times New Roman" panose="02020603050405020304" pitchFamily="18" charset="0"/>
                        </a:rPr>
                        <a:t>Contabilidade de Custos – a) provocar o ministério – questionar sobre o andamento. </a:t>
                      </a:r>
                      <a:r>
                        <a:rPr lang="pt-BR" sz="1100">
                          <a:solidFill>
                            <a:srgbClr val="000000"/>
                          </a:solidFill>
                          <a:effectLst/>
                          <a:latin typeface="Arial" panose="020B0604020202020204" pitchFamily="34" charset="0"/>
                          <a:ea typeface="Times New Roman" panose="02020603050405020304" pitchFamily="18" charset="0"/>
                        </a:rPr>
                        <a:t>b) levantamento entre as IFES </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 </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2136968633"/>
                  </a:ext>
                </a:extLst>
              </a:tr>
              <a:tr h="206605">
                <a:tc>
                  <a:txBody>
                    <a:bodyPr/>
                    <a:lstStyle/>
                    <a:p>
                      <a:pPr algn="just">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3.1. Capacitação - levar proposta para reunião de refinamento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just">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Realizado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52795358"/>
                  </a:ext>
                </a:extLst>
              </a:tr>
              <a:tr h="206605">
                <a:tc>
                  <a:txBody>
                    <a:bodyPr/>
                    <a:lstStyle/>
                    <a:p>
                      <a:pPr algn="just">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3.2. Apresentação FORPLAD Natal</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just">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Realizado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262915"/>
                  </a:ext>
                </a:extLst>
              </a:tr>
              <a:tr h="206605">
                <a:tc>
                  <a:txBody>
                    <a:bodyPr/>
                    <a:lstStyle/>
                    <a:p>
                      <a:pPr algn="just">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3.3. GT Custos</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just">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Em andamento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67791720"/>
                  </a:ext>
                </a:extLst>
              </a:tr>
              <a:tr h="230912">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4.</a:t>
                      </a:r>
                      <a:r>
                        <a:rPr lang="pt-BR" sz="700">
                          <a:solidFill>
                            <a:srgbClr val="000000"/>
                          </a:solidFill>
                          <a:effectLst/>
                          <a:latin typeface="Times New Roman" panose="02020603050405020304" pitchFamily="18" charset="0"/>
                          <a:ea typeface="Times New Roman" panose="02020603050405020304" pitchFamily="18" charset="0"/>
                        </a:rPr>
                        <a:t>    </a:t>
                      </a:r>
                      <a:r>
                        <a:rPr lang="pt-BR" sz="1100">
                          <a:solidFill>
                            <a:srgbClr val="000000"/>
                          </a:solidFill>
                          <a:effectLst/>
                          <a:latin typeface="Lucida Sans Unicode" panose="020B0602030504020204" pitchFamily="34" charset="0"/>
                          <a:ea typeface="Times New Roman" panose="02020603050405020304" pitchFamily="18" charset="0"/>
                        </a:rPr>
                        <a:t>Gestão de Riscos - capacitação/oficina</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 </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extLst>
                  <a:ext uri="{0D108BD9-81ED-4DB2-BD59-A6C34878D82A}">
                    <a16:rowId xmlns:a16="http://schemas.microsoft.com/office/drawing/2014/main" val="308828305"/>
                  </a:ext>
                </a:extLst>
              </a:tr>
              <a:tr h="291678">
                <a:tc>
                  <a:txBody>
                    <a:bodyPr/>
                    <a:lstStyle/>
                    <a:p>
                      <a:pPr algn="r">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4.1. Retomar contato FONAI - demais regionais</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Contato realizado – informação de que a CGU não irá mais realizar os encontros</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54526582"/>
                  </a:ext>
                </a:extLst>
              </a:tr>
              <a:tr h="206605">
                <a:tc>
                  <a:txBody>
                    <a:bodyPr/>
                    <a:lstStyle/>
                    <a:p>
                      <a:pPr algn="r">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4.2. Oficina de Gestão de Riscos  - ferramentas</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spcAft>
                          <a:spcPts val="0"/>
                        </a:spcAft>
                      </a:pPr>
                      <a:r>
                        <a:rPr lang="pt-BR" sz="1000">
                          <a:solidFill>
                            <a:srgbClr val="000000"/>
                          </a:solidFill>
                          <a:effectLst/>
                          <a:latin typeface="Lucida Sans Unicode" panose="020B0602030504020204" pitchFamily="34" charset="0"/>
                          <a:ea typeface="Times New Roman" panose="02020603050405020304" pitchFamily="18" charset="0"/>
                        </a:rPr>
                        <a:t>Realizado</a:t>
                      </a:r>
                      <a:endParaRPr lang="pt-BR" sz="1100">
                        <a:effectLst/>
                        <a:latin typeface="Times New Roman" panose="02020603050405020304" pitchFamily="18" charset="0"/>
                        <a:ea typeface="Times New Roman" panose="02020603050405020304" pitchFamily="18" charset="0"/>
                      </a:endParaRPr>
                    </a:p>
                  </a:txBody>
                  <a:tcPr marL="65628" marR="6562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74618961"/>
                  </a:ext>
                </a:extLst>
              </a:tr>
              <a:tr h="230912">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5.</a:t>
                      </a:r>
                      <a:r>
                        <a:rPr lang="pt-BR" sz="700">
                          <a:solidFill>
                            <a:srgbClr val="000000"/>
                          </a:solidFill>
                          <a:effectLst/>
                          <a:latin typeface="Times New Roman" panose="02020603050405020304" pitchFamily="18" charset="0"/>
                          <a:ea typeface="Times New Roman" panose="02020603050405020304" pitchFamily="18" charset="0"/>
                        </a:rPr>
                        <a:t>    </a:t>
                      </a:r>
                      <a:r>
                        <a:rPr lang="pt-BR" sz="1100">
                          <a:solidFill>
                            <a:srgbClr val="000000"/>
                          </a:solidFill>
                          <a:effectLst/>
                          <a:latin typeface="Lucida Sans Unicode" panose="020B0602030504020204" pitchFamily="34" charset="0"/>
                          <a:ea typeface="Times New Roman" panose="02020603050405020304" pitchFamily="18" charset="0"/>
                        </a:rPr>
                        <a:t>Congresso gestores de compras e contratos</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Realizado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3265138810"/>
                  </a:ext>
                </a:extLst>
              </a:tr>
              <a:tr h="461823">
                <a:tc>
                  <a:txBody>
                    <a:bodyPr/>
                    <a:lstStyle/>
                    <a:p>
                      <a:pPr algn="just">
                        <a:spcAft>
                          <a:spcPts val="0"/>
                        </a:spcAft>
                      </a:pPr>
                      <a:r>
                        <a:rPr lang="pt-BR" sz="1100" dirty="0">
                          <a:solidFill>
                            <a:srgbClr val="000000"/>
                          </a:solidFill>
                          <a:effectLst/>
                          <a:latin typeface="Lucida Sans Unicode" panose="020B0602030504020204" pitchFamily="34" charset="0"/>
                          <a:ea typeface="Times New Roman" panose="02020603050405020304" pitchFamily="18" charset="0"/>
                        </a:rPr>
                        <a:t>6.</a:t>
                      </a:r>
                      <a:r>
                        <a:rPr lang="pt-BR" sz="700" dirty="0">
                          <a:solidFill>
                            <a:srgbClr val="000000"/>
                          </a:solidFill>
                          <a:effectLst/>
                          <a:latin typeface="Times New Roman" panose="02020603050405020304" pitchFamily="18" charset="0"/>
                          <a:ea typeface="Times New Roman" panose="02020603050405020304" pitchFamily="18" charset="0"/>
                        </a:rPr>
                        <a:t>    </a:t>
                      </a:r>
                      <a:r>
                        <a:rPr lang="pt-BR" sz="1100" dirty="0">
                          <a:solidFill>
                            <a:srgbClr val="000000"/>
                          </a:solidFill>
                          <a:effectLst/>
                          <a:latin typeface="Lucida Sans Unicode" panose="020B0602030504020204" pitchFamily="34" charset="0"/>
                          <a:ea typeface="Times New Roman" panose="02020603050405020304" pitchFamily="18" charset="0"/>
                        </a:rPr>
                        <a:t>Decreto 9046/17 – Contrata</a:t>
                      </a:r>
                      <a:r>
                        <a:rPr lang="en-US" sz="1100" dirty="0" err="1">
                          <a:solidFill>
                            <a:srgbClr val="000000"/>
                          </a:solidFill>
                          <a:effectLst/>
                          <a:latin typeface="Lucida Sans Unicode" panose="020B0602030504020204" pitchFamily="34" charset="0"/>
                          <a:ea typeface="Times New Roman" panose="02020603050405020304" pitchFamily="18" charset="0"/>
                        </a:rPr>
                        <a:t>ção</a:t>
                      </a:r>
                      <a:r>
                        <a:rPr lang="en-US" sz="1100" dirty="0">
                          <a:solidFill>
                            <a:srgbClr val="000000"/>
                          </a:solidFill>
                          <a:effectLst/>
                          <a:latin typeface="Lucida Sans Unicode" panose="020B0602030504020204" pitchFamily="34" charset="0"/>
                          <a:ea typeface="Times New Roman" panose="02020603050405020304" pitchFamily="18" charset="0"/>
                        </a:rPr>
                        <a:t> </a:t>
                      </a:r>
                      <a:r>
                        <a:rPr lang="en-US" sz="1100" dirty="0" err="1">
                          <a:solidFill>
                            <a:srgbClr val="000000"/>
                          </a:solidFill>
                          <a:effectLst/>
                          <a:latin typeface="Lucida Sans Unicode" panose="020B0602030504020204" pitchFamily="34" charset="0"/>
                          <a:ea typeface="Times New Roman" panose="02020603050405020304" pitchFamily="18" charset="0"/>
                        </a:rPr>
                        <a:t>Plurianual</a:t>
                      </a:r>
                      <a:r>
                        <a:rPr lang="en-US" sz="1100" dirty="0">
                          <a:solidFill>
                            <a:srgbClr val="000000"/>
                          </a:solidFill>
                          <a:effectLst/>
                          <a:latin typeface="Lucida Sans Unicode" panose="020B0602030504020204" pitchFamily="34" charset="0"/>
                          <a:ea typeface="Times New Roman" panose="02020603050405020304" pitchFamily="18" charset="0"/>
                        </a:rPr>
                        <a:t>/</a:t>
                      </a:r>
                      <a:r>
                        <a:rPr lang="en-US" sz="1100" dirty="0" err="1">
                          <a:solidFill>
                            <a:srgbClr val="000000"/>
                          </a:solidFill>
                          <a:effectLst/>
                          <a:latin typeface="Lucida Sans Unicode" panose="020B0602030504020204" pitchFamily="34" charset="0"/>
                          <a:ea typeface="Times New Roman" panose="02020603050405020304" pitchFamily="18" charset="0"/>
                        </a:rPr>
                        <a:t>Siasg</a:t>
                      </a:r>
                      <a:endParaRPr lang="en-US" sz="1100" dirty="0">
                        <a:solidFill>
                          <a:srgbClr val="000000"/>
                        </a:solidFill>
                        <a:effectLst/>
                        <a:latin typeface="Lucida Sans Unicode" panose="020B0602030504020204" pitchFamily="34" charset="0"/>
                        <a:ea typeface="Times New Roman" panose="02020603050405020304" pitchFamily="18" charset="0"/>
                      </a:endParaRPr>
                    </a:p>
                    <a:p>
                      <a:pPr algn="just">
                        <a:spcAft>
                          <a:spcPts val="0"/>
                        </a:spcAft>
                      </a:pPr>
                      <a:r>
                        <a:rPr lang="pt-BR" sz="1100" dirty="0">
                          <a:solidFill>
                            <a:srgbClr val="000000"/>
                          </a:solidFill>
                          <a:effectLst/>
                          <a:latin typeface="Lucida Sans Unicode" panose="020B0602030504020204" pitchFamily="34" charset="0"/>
                          <a:ea typeface="Times New Roman" panose="02020603050405020304" pitchFamily="18" charset="0"/>
                        </a:rPr>
                        <a:t>Debate repercussões futuras</a:t>
                      </a:r>
                      <a:endParaRPr lang="pt-BR" sz="1100" dirty="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tc>
                  <a:txBody>
                    <a:bodyPr/>
                    <a:lstStyle/>
                    <a:p>
                      <a:pPr algn="just">
                        <a:spcAft>
                          <a:spcPts val="0"/>
                        </a:spcAft>
                      </a:pPr>
                      <a:r>
                        <a:rPr lang="pt-BR" sz="1100" dirty="0">
                          <a:solidFill>
                            <a:srgbClr val="000000"/>
                          </a:solidFill>
                          <a:effectLst/>
                          <a:latin typeface="Lucida Sans Unicode" panose="020B0602030504020204" pitchFamily="34" charset="0"/>
                          <a:ea typeface="Times New Roman" panose="02020603050405020304" pitchFamily="18" charset="0"/>
                        </a:rPr>
                        <a:t>Realizado</a:t>
                      </a:r>
                      <a:endParaRPr lang="pt-BR" sz="1100" dirty="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extLst>
                  <a:ext uri="{0D108BD9-81ED-4DB2-BD59-A6C34878D82A}">
                    <a16:rowId xmlns:a16="http://schemas.microsoft.com/office/drawing/2014/main" val="3968903022"/>
                  </a:ext>
                </a:extLst>
              </a:tr>
              <a:tr h="230912">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7. Fundo Patrimonial – substitutivo – MP 851/18</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Em acompanhamento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2322551477"/>
                  </a:ext>
                </a:extLst>
              </a:tr>
              <a:tr h="230912">
                <a:tc>
                  <a:txBody>
                    <a:bodyPr/>
                    <a:lstStyle/>
                    <a:p>
                      <a:pPr algn="just">
                        <a:spcAft>
                          <a:spcPts val="0"/>
                        </a:spcAft>
                      </a:pPr>
                      <a:r>
                        <a:rPr lang="pt-BR" sz="1100">
                          <a:solidFill>
                            <a:srgbClr val="000000"/>
                          </a:solidFill>
                          <a:effectLst/>
                          <a:latin typeface="Lucida Sans Unicode" panose="020B0602030504020204" pitchFamily="34" charset="0"/>
                          <a:ea typeface="Times New Roman" panose="02020603050405020304" pitchFamily="18" charset="0"/>
                        </a:rPr>
                        <a:t>8. Reativar GT Gestão de Risco</a:t>
                      </a:r>
                      <a:endParaRPr lang="pt-BR" sz="110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tc>
                  <a:txBody>
                    <a:bodyPr/>
                    <a:lstStyle/>
                    <a:p>
                      <a:pPr algn="just">
                        <a:spcAft>
                          <a:spcPts val="0"/>
                        </a:spcAft>
                      </a:pPr>
                      <a:r>
                        <a:rPr lang="pt-BR" sz="1100" dirty="0">
                          <a:solidFill>
                            <a:srgbClr val="000000"/>
                          </a:solidFill>
                          <a:effectLst/>
                          <a:latin typeface="Lucida Sans Unicode" panose="020B0602030504020204" pitchFamily="34" charset="0"/>
                          <a:ea typeface="Times New Roman" panose="02020603050405020304" pitchFamily="18" charset="0"/>
                        </a:rPr>
                        <a:t>Realizado</a:t>
                      </a:r>
                      <a:endParaRPr lang="pt-BR" sz="1100" dirty="0">
                        <a:effectLst/>
                        <a:latin typeface="Times New Roman" panose="02020603050405020304" pitchFamily="18" charset="0"/>
                        <a:ea typeface="Times New Roman" panose="02020603050405020304" pitchFamily="18" charset="0"/>
                      </a:endParaRPr>
                    </a:p>
                  </a:txBody>
                  <a:tcPr marL="65628" marR="656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E2F3"/>
                    </a:solidFill>
                  </a:tcPr>
                </a:tc>
                <a:extLst>
                  <a:ext uri="{0D108BD9-81ED-4DB2-BD59-A6C34878D82A}">
                    <a16:rowId xmlns:a16="http://schemas.microsoft.com/office/drawing/2014/main" val="2089002575"/>
                  </a:ext>
                </a:extLst>
              </a:tr>
            </a:tbl>
          </a:graphicData>
        </a:graphic>
      </p:graphicFrame>
    </p:spTree>
    <p:extLst>
      <p:ext uri="{BB962C8B-B14F-4D97-AF65-F5344CB8AC3E}">
        <p14:creationId xmlns:p14="http://schemas.microsoft.com/office/powerpoint/2010/main" val="227129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9E9825-A638-BD4B-B189-C2C5AC416361}"/>
              </a:ext>
            </a:extLst>
          </p:cNvPr>
          <p:cNvSpPr>
            <a:spLocks noGrp="1"/>
          </p:cNvSpPr>
          <p:nvPr>
            <p:ph type="title"/>
          </p:nvPr>
        </p:nvSpPr>
        <p:spPr>
          <a:xfrm>
            <a:off x="457200" y="1628129"/>
            <a:ext cx="3088888" cy="1274531"/>
          </a:xfrm>
        </p:spPr>
        <p:txBody>
          <a:bodyPr>
            <a:normAutofit fontScale="90000"/>
          </a:bodyPr>
          <a:lstStyle/>
          <a:p>
            <a:r>
              <a:rPr lang="en-US" dirty="0" err="1"/>
              <a:t>Avaliação</a:t>
            </a:r>
            <a:r>
              <a:rPr lang="en-US" dirty="0"/>
              <a:t> FORPLAD</a:t>
            </a:r>
            <a:br>
              <a:rPr lang="en-US" dirty="0"/>
            </a:br>
            <a:r>
              <a:rPr lang="en-US" dirty="0"/>
              <a:t>2018</a:t>
            </a:r>
            <a:endParaRPr lang="pt-BR" dirty="0"/>
          </a:p>
        </p:txBody>
      </p:sp>
      <p:sp>
        <p:nvSpPr>
          <p:cNvPr id="6" name="Espaço Reservado para Texto 5">
            <a:extLst>
              <a:ext uri="{FF2B5EF4-FFF2-40B4-BE49-F238E27FC236}">
                <a16:creationId xmlns:a16="http://schemas.microsoft.com/office/drawing/2014/main" id="{A98C65D6-8EAD-6E41-B7B7-268AD07A1B0A}"/>
              </a:ext>
            </a:extLst>
          </p:cNvPr>
          <p:cNvSpPr>
            <a:spLocks noGrp="1"/>
          </p:cNvSpPr>
          <p:nvPr>
            <p:ph type="body" sz="half" idx="2"/>
          </p:nvPr>
        </p:nvSpPr>
        <p:spPr/>
        <p:txBody>
          <a:bodyPr/>
          <a:lstStyle/>
          <a:p>
            <a:endParaRPr lang="pt-BR"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40" y="277091"/>
            <a:ext cx="11020701" cy="1328737"/>
          </a:xfrm>
          <a:prstGeom prst="rect">
            <a:avLst/>
          </a:prstGeom>
        </p:spPr>
      </p:pic>
      <p:graphicFrame>
        <p:nvGraphicFramePr>
          <p:cNvPr id="4" name="Tabela 3">
            <a:extLst>
              <a:ext uri="{FF2B5EF4-FFF2-40B4-BE49-F238E27FC236}">
                <a16:creationId xmlns:a16="http://schemas.microsoft.com/office/drawing/2014/main" id="{553D1EEC-CE5B-F340-A7B3-A29A029FA4A9}"/>
              </a:ext>
            </a:extLst>
          </p:cNvPr>
          <p:cNvGraphicFramePr>
            <a:graphicFrameLocks noGrp="1"/>
          </p:cNvGraphicFramePr>
          <p:nvPr>
            <p:extLst>
              <p:ext uri="{D42A27DB-BD31-4B8C-83A1-F6EECF244321}">
                <p14:modId xmlns:p14="http://schemas.microsoft.com/office/powerpoint/2010/main" val="2502215170"/>
              </p:ext>
            </p:extLst>
          </p:nvPr>
        </p:nvGraphicFramePr>
        <p:xfrm>
          <a:off x="4282069" y="1628128"/>
          <a:ext cx="7147931" cy="5151807"/>
        </p:xfrm>
        <a:graphic>
          <a:graphicData uri="http://schemas.openxmlformats.org/drawingml/2006/table">
            <a:tbl>
              <a:tblPr/>
              <a:tblGrid>
                <a:gridCol w="7147931">
                  <a:extLst>
                    <a:ext uri="{9D8B030D-6E8A-4147-A177-3AD203B41FA5}">
                      <a16:colId xmlns:a16="http://schemas.microsoft.com/office/drawing/2014/main" val="2431949967"/>
                    </a:ext>
                  </a:extLst>
                </a:gridCol>
              </a:tblGrid>
              <a:tr h="313296">
                <a:tc>
                  <a:txBody>
                    <a:bodyPr/>
                    <a:lstStyle/>
                    <a:p>
                      <a:pPr algn="ctr" fontAlgn="ctr"/>
                      <a:r>
                        <a:rPr lang="pt-BR" sz="1100" b="1" i="0" u="none" strike="noStrike" dirty="0">
                          <a:solidFill>
                            <a:srgbClr val="333333"/>
                          </a:solidFill>
                          <a:effectLst/>
                          <a:latin typeface="Times New Roman" panose="02020603050405020304" pitchFamily="18" charset="0"/>
                        </a:rPr>
                        <a:t>Temas sugeridos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45622415"/>
                  </a:ext>
                </a:extLst>
              </a:tr>
              <a:tr h="301246">
                <a:tc>
                  <a:txBody>
                    <a:bodyPr/>
                    <a:lstStyle/>
                    <a:p>
                      <a:pPr algn="l" fontAlgn="ctr"/>
                      <a:r>
                        <a:rPr lang="pt-BR" sz="1200" b="0" i="0" u="none" strike="noStrike" dirty="0">
                          <a:solidFill>
                            <a:srgbClr val="333333"/>
                          </a:solidFill>
                          <a:effectLst/>
                          <a:latin typeface="Calibri" panose="020F0502020204030204" pitchFamily="34" charset="0"/>
                        </a:rPr>
                        <a:t>  Contratações compartilhadas. Implantação de processos eletrônicos. Boas práticas de gestão. PGC.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4032392524"/>
                  </a:ext>
                </a:extLst>
              </a:tr>
              <a:tr h="257062">
                <a:tc>
                  <a:txBody>
                    <a:bodyPr/>
                    <a:lstStyle/>
                    <a:p>
                      <a:pPr algn="l" fontAlgn="ctr"/>
                      <a:r>
                        <a:rPr lang="pt-BR" sz="1200" b="0" i="0" u="none" strike="noStrike" dirty="0">
                          <a:solidFill>
                            <a:srgbClr val="333333"/>
                          </a:solidFill>
                          <a:effectLst/>
                          <a:latin typeface="Calibri" panose="020F0502020204030204" pitchFamily="34" charset="0"/>
                        </a:rPr>
                        <a:t>  Enfoque no planejamento de compras e obras governamentais.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2856327149"/>
                  </a:ext>
                </a:extLst>
              </a:tr>
              <a:tr h="257062">
                <a:tc>
                  <a:txBody>
                    <a:bodyPr/>
                    <a:lstStyle/>
                    <a:p>
                      <a:pPr algn="l" fontAlgn="ctr"/>
                      <a:r>
                        <a:rPr lang="pt-BR" sz="1200" b="0" i="0" u="none" strike="noStrike" dirty="0">
                          <a:solidFill>
                            <a:srgbClr val="333333"/>
                          </a:solidFill>
                          <a:effectLst/>
                          <a:latin typeface="Calibri" panose="020F0502020204030204" pitchFamily="34" charset="0"/>
                        </a:rPr>
                        <a:t>  Como estão as instituições após o início do PGC.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3659007802"/>
                  </a:ext>
                </a:extLst>
              </a:tr>
              <a:tr h="257062">
                <a:tc>
                  <a:txBody>
                    <a:bodyPr/>
                    <a:lstStyle/>
                    <a:p>
                      <a:pPr algn="l" fontAlgn="ctr"/>
                      <a:r>
                        <a:rPr lang="pt-BR" sz="1200" b="0" i="0" u="none" strike="noStrike" dirty="0">
                          <a:solidFill>
                            <a:srgbClr val="333333"/>
                          </a:solidFill>
                          <a:effectLst/>
                          <a:latin typeface="Calibri" panose="020F0502020204030204" pitchFamily="34" charset="0"/>
                        </a:rPr>
                        <a:t>  Nova rodada de diálogo sobre PGC e relação com o calendário orçamentário.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664154440"/>
                  </a:ext>
                </a:extLst>
              </a:tr>
              <a:tr h="257062">
                <a:tc>
                  <a:txBody>
                    <a:bodyPr/>
                    <a:lstStyle/>
                    <a:p>
                      <a:pPr algn="l" fontAlgn="ctr"/>
                      <a:r>
                        <a:rPr lang="pt-BR" sz="1200" b="0" i="0" u="none" strike="noStrike" dirty="0">
                          <a:solidFill>
                            <a:srgbClr val="333333"/>
                          </a:solidFill>
                          <a:effectLst/>
                          <a:latin typeface="Calibri" panose="020F0502020204030204" pitchFamily="34" charset="0"/>
                        </a:rPr>
                        <a:t>  Processos de compras.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423824105"/>
                  </a:ext>
                </a:extLst>
              </a:tr>
              <a:tr h="257062">
                <a:tc>
                  <a:txBody>
                    <a:bodyPr/>
                    <a:lstStyle/>
                    <a:p>
                      <a:pPr algn="l" fontAlgn="ctr"/>
                      <a:r>
                        <a:rPr lang="pt-BR" sz="1200" b="0" i="0" u="none" strike="noStrike" dirty="0">
                          <a:solidFill>
                            <a:srgbClr val="333333"/>
                          </a:solidFill>
                          <a:effectLst/>
                          <a:latin typeface="Calibri" panose="020F0502020204030204" pitchFamily="34" charset="0"/>
                        </a:rPr>
                        <a:t>  IN 05/2017 - Contratação de serviços sob o regime de execução indireta.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255723878"/>
                  </a:ext>
                </a:extLst>
              </a:tr>
              <a:tr h="237127">
                <a:tc>
                  <a:txBody>
                    <a:bodyPr/>
                    <a:lstStyle/>
                    <a:p>
                      <a:pPr algn="l" fontAlgn="ctr"/>
                      <a:r>
                        <a:rPr lang="pt-BR" sz="1200" b="0" i="0" u="none" strike="noStrike" dirty="0">
                          <a:solidFill>
                            <a:srgbClr val="333333"/>
                          </a:solidFill>
                          <a:effectLst/>
                          <a:latin typeface="Calibri" panose="020F0502020204030204" pitchFamily="34" charset="0"/>
                        </a:rPr>
                        <a:t>  Gestão de conta vinculada.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74933779"/>
                  </a:ext>
                </a:extLst>
              </a:tr>
              <a:tr h="257062">
                <a:tc>
                  <a:txBody>
                    <a:bodyPr/>
                    <a:lstStyle/>
                    <a:p>
                      <a:pPr algn="l" fontAlgn="ctr"/>
                      <a:r>
                        <a:rPr lang="pt-BR" sz="1200" b="0" i="0" u="none" strike="noStrike" dirty="0">
                          <a:solidFill>
                            <a:srgbClr val="333333"/>
                          </a:solidFill>
                          <a:effectLst/>
                          <a:latin typeface="Calibri" panose="020F0502020204030204" pitchFamily="34" charset="0"/>
                        </a:rPr>
                        <a:t>  Vigilância e seguranças nas IFES - modelo mais adequado.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044616843"/>
                  </a:ext>
                </a:extLst>
              </a:tr>
              <a:tr h="257062">
                <a:tc>
                  <a:txBody>
                    <a:bodyPr/>
                    <a:lstStyle/>
                    <a:p>
                      <a:pPr algn="l" fontAlgn="ctr"/>
                      <a:r>
                        <a:rPr lang="pt-BR" sz="1200" b="0" i="0" u="none" strike="noStrike" dirty="0">
                          <a:solidFill>
                            <a:srgbClr val="333333"/>
                          </a:solidFill>
                          <a:effectLst/>
                          <a:latin typeface="Calibri" panose="020F0502020204030204" pitchFamily="34" charset="0"/>
                        </a:rPr>
                        <a:t>  Segurança na universidade - plano de segurança.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952610299"/>
                  </a:ext>
                </a:extLst>
              </a:tr>
              <a:tr h="257062">
                <a:tc>
                  <a:txBody>
                    <a:bodyPr/>
                    <a:lstStyle/>
                    <a:p>
                      <a:pPr algn="l" fontAlgn="ctr"/>
                      <a:r>
                        <a:rPr lang="pt-BR" sz="1200" b="0" i="0" u="none" strike="noStrike" dirty="0">
                          <a:solidFill>
                            <a:srgbClr val="333333"/>
                          </a:solidFill>
                          <a:effectLst/>
                          <a:latin typeface="Calibri" panose="020F0502020204030204" pitchFamily="34" charset="0"/>
                        </a:rPr>
                        <a:t> Gerenciamento de riscos.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10609973"/>
                  </a:ext>
                </a:extLst>
              </a:tr>
              <a:tr h="257062">
                <a:tc>
                  <a:txBody>
                    <a:bodyPr/>
                    <a:lstStyle/>
                    <a:p>
                      <a:pPr algn="l" fontAlgn="ctr"/>
                      <a:r>
                        <a:rPr lang="pt-BR" sz="1200" b="0" i="0" u="none" strike="noStrike" dirty="0">
                          <a:solidFill>
                            <a:srgbClr val="333333"/>
                          </a:solidFill>
                          <a:effectLst/>
                          <a:latin typeface="Calibri" panose="020F0502020204030204" pitchFamily="34" charset="0"/>
                        </a:rPr>
                        <a:t> Práticas para gestão de riscos.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80396891"/>
                  </a:ext>
                </a:extLst>
              </a:tr>
              <a:tr h="257062">
                <a:tc>
                  <a:txBody>
                    <a:bodyPr/>
                    <a:lstStyle/>
                    <a:p>
                      <a:pPr algn="l" fontAlgn="ctr"/>
                      <a:r>
                        <a:rPr lang="pt-BR" sz="1200" b="0" i="0" u="none" strike="noStrike" dirty="0">
                          <a:solidFill>
                            <a:srgbClr val="333333"/>
                          </a:solidFill>
                          <a:effectLst/>
                          <a:latin typeface="Calibri" panose="020F0502020204030204" pitchFamily="34" charset="0"/>
                        </a:rPr>
                        <a:t>  Atividades/palestras com os órgãos de controle (TCU, AGU, CGU).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657124023"/>
                  </a:ext>
                </a:extLst>
              </a:tr>
              <a:tr h="257062">
                <a:tc>
                  <a:txBody>
                    <a:bodyPr/>
                    <a:lstStyle/>
                    <a:p>
                      <a:pPr algn="l" fontAlgn="ctr"/>
                      <a:r>
                        <a:rPr lang="pt-BR" sz="1200" b="0" i="0" u="none" strike="noStrike" dirty="0">
                          <a:solidFill>
                            <a:srgbClr val="333333"/>
                          </a:solidFill>
                          <a:effectLst/>
                          <a:latin typeface="Calibri" panose="020F0502020204030204" pitchFamily="34" charset="0"/>
                        </a:rPr>
                        <a:t>  Relação com órgãos de controle - TCU e CGU.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456158085"/>
                  </a:ext>
                </a:extLst>
              </a:tr>
              <a:tr h="257062">
                <a:tc>
                  <a:txBody>
                    <a:bodyPr/>
                    <a:lstStyle/>
                    <a:p>
                      <a:pPr algn="l" fontAlgn="ctr"/>
                      <a:r>
                        <a:rPr lang="pt-BR" sz="1200" b="0" i="0" u="none" strike="noStrike" dirty="0">
                          <a:solidFill>
                            <a:srgbClr val="333333"/>
                          </a:solidFill>
                          <a:effectLst/>
                          <a:latin typeface="Calibri" panose="020F0502020204030204" pitchFamily="34" charset="0"/>
                        </a:rPr>
                        <a:t>  A responsabilização do ordenador de despesas considerando a LRF.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904202769"/>
                  </a:ext>
                </a:extLst>
              </a:tr>
              <a:tr h="257062">
                <a:tc>
                  <a:txBody>
                    <a:bodyPr/>
                    <a:lstStyle/>
                    <a:p>
                      <a:pPr algn="l" fontAlgn="ctr"/>
                      <a:r>
                        <a:rPr lang="pt-BR" sz="1200" b="0" i="0" u="none" strike="noStrike" dirty="0">
                          <a:solidFill>
                            <a:srgbClr val="333333"/>
                          </a:solidFill>
                          <a:effectLst/>
                          <a:latin typeface="Calibri" panose="020F0502020204030204" pitchFamily="34" charset="0"/>
                        </a:rPr>
                        <a:t>   Temas focados no planejamento das IFES, convênios, contratos e termo de cooperação técnica.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2046993278"/>
                  </a:ext>
                </a:extLst>
              </a:tr>
              <a:tr h="257062">
                <a:tc>
                  <a:txBody>
                    <a:bodyPr/>
                    <a:lstStyle/>
                    <a:p>
                      <a:pPr algn="l" fontAlgn="ctr"/>
                      <a:r>
                        <a:rPr lang="pt-BR" sz="1200" b="0" i="0" u="none" strike="noStrike" dirty="0">
                          <a:solidFill>
                            <a:srgbClr val="333333"/>
                          </a:solidFill>
                          <a:effectLst/>
                          <a:latin typeface="Calibri" panose="020F0502020204030204" pitchFamily="34" charset="0"/>
                        </a:rPr>
                        <a:t>  Continuidade a abrangente tentativa sobre custos.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2499683985"/>
                  </a:ext>
                </a:extLst>
              </a:tr>
              <a:tr h="257062">
                <a:tc>
                  <a:txBody>
                    <a:bodyPr/>
                    <a:lstStyle/>
                    <a:p>
                      <a:pPr algn="l" fontAlgn="ctr"/>
                      <a:r>
                        <a:rPr lang="pt-BR" sz="1200" b="0" i="0" u="none" strike="noStrike" dirty="0">
                          <a:solidFill>
                            <a:srgbClr val="333333"/>
                          </a:solidFill>
                          <a:effectLst/>
                          <a:latin typeface="Calibri" panose="020F0502020204030204" pitchFamily="34" charset="0"/>
                        </a:rPr>
                        <a:t>  Sistemas integrados.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332623084"/>
                  </a:ext>
                </a:extLst>
              </a:tr>
              <a:tr h="257062">
                <a:tc>
                  <a:txBody>
                    <a:bodyPr/>
                    <a:lstStyle/>
                    <a:p>
                      <a:pPr algn="l" fontAlgn="ctr"/>
                      <a:r>
                        <a:rPr lang="pt-BR" sz="1200" b="0" i="0" u="none" strike="noStrike" dirty="0">
                          <a:solidFill>
                            <a:srgbClr val="333333"/>
                          </a:solidFill>
                          <a:effectLst/>
                          <a:latin typeface="Calibri" panose="020F0502020204030204" pitchFamily="34" charset="0"/>
                        </a:rPr>
                        <a:t>  Uso de inteligência artificial pelas IFES.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2292888812"/>
                  </a:ext>
                </a:extLst>
              </a:tr>
              <a:tr h="187146">
                <a:tc>
                  <a:txBody>
                    <a:bodyPr/>
                    <a:lstStyle/>
                    <a:p>
                      <a:pPr algn="l" fontAlgn="ctr"/>
                      <a:r>
                        <a:rPr lang="pt-BR" sz="1200" b="0" i="0" u="none" strike="noStrike" dirty="0">
                          <a:solidFill>
                            <a:srgbClr val="333333"/>
                          </a:solidFill>
                          <a:effectLst/>
                          <a:latin typeface="Calibri" panose="020F0502020204030204" pitchFamily="34" charset="0"/>
                        </a:rPr>
                        <a:t>  SIADS - Sistema Integrado de Administração de Serviços.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1131069042"/>
                  </a:ext>
                </a:extLst>
              </a:tr>
            </a:tbl>
          </a:graphicData>
        </a:graphic>
      </p:graphicFrame>
    </p:spTree>
    <p:extLst>
      <p:ext uri="{BB962C8B-B14F-4D97-AF65-F5344CB8AC3E}">
        <p14:creationId xmlns:p14="http://schemas.microsoft.com/office/powerpoint/2010/main" val="278655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4D4C73-E14D-1A4F-A018-F6A6A35835B3}"/>
              </a:ext>
            </a:extLst>
          </p:cNvPr>
          <p:cNvSpPr>
            <a:spLocks noGrp="1"/>
          </p:cNvSpPr>
          <p:nvPr>
            <p:ph type="title"/>
          </p:nvPr>
        </p:nvSpPr>
        <p:spPr>
          <a:xfrm>
            <a:off x="457200" y="1328735"/>
            <a:ext cx="3200400" cy="1551623"/>
          </a:xfrm>
        </p:spPr>
        <p:txBody>
          <a:bodyPr/>
          <a:lstStyle/>
          <a:p>
            <a:r>
              <a:rPr lang="pt-BR" dirty="0"/>
              <a:t>IN 2018</a:t>
            </a:r>
            <a:br>
              <a:rPr lang="pt-BR" dirty="0"/>
            </a:br>
            <a:r>
              <a:rPr lang="pt-BR" dirty="0"/>
              <a:t>MPDG</a:t>
            </a:r>
          </a:p>
        </p:txBody>
      </p:sp>
      <p:sp>
        <p:nvSpPr>
          <p:cNvPr id="4" name="Espaço Reservado para Texto 3">
            <a:extLst>
              <a:ext uri="{FF2B5EF4-FFF2-40B4-BE49-F238E27FC236}">
                <a16:creationId xmlns:a16="http://schemas.microsoft.com/office/drawing/2014/main" id="{DAA2E875-93C7-C848-8DE4-A8319B19776B}"/>
              </a:ext>
            </a:extLst>
          </p:cNvPr>
          <p:cNvSpPr>
            <a:spLocks noGrp="1"/>
          </p:cNvSpPr>
          <p:nvPr>
            <p:ph type="body" sz="half" idx="2"/>
          </p:nvPr>
        </p:nvSpPr>
        <p:spPr/>
        <p:txBody>
          <a:bodyPr/>
          <a:lstStyle/>
          <a:p>
            <a:endParaRPr lang="pt-BR"/>
          </a:p>
        </p:txBody>
      </p:sp>
      <p:pic>
        <p:nvPicPr>
          <p:cNvPr id="5" name="Imagem 4">
            <a:extLst>
              <a:ext uri="{FF2B5EF4-FFF2-40B4-BE49-F238E27FC236}">
                <a16:creationId xmlns:a16="http://schemas.microsoft.com/office/drawing/2014/main" id="{DF19AAE1-F0AC-3B44-927D-4C35E5EF5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020701" cy="1328737"/>
          </a:xfrm>
          <a:prstGeom prst="rect">
            <a:avLst/>
          </a:prstGeom>
        </p:spPr>
      </p:pic>
      <p:graphicFrame>
        <p:nvGraphicFramePr>
          <p:cNvPr id="9" name="Espaço Reservado para Conteúdo 8">
            <a:extLst>
              <a:ext uri="{FF2B5EF4-FFF2-40B4-BE49-F238E27FC236}">
                <a16:creationId xmlns:a16="http://schemas.microsoft.com/office/drawing/2014/main" id="{738CD191-A03C-8642-8E03-9A786E00D817}"/>
              </a:ext>
            </a:extLst>
          </p:cNvPr>
          <p:cNvGraphicFramePr>
            <a:graphicFrameLocks noGrp="1"/>
          </p:cNvGraphicFramePr>
          <p:nvPr>
            <p:ph idx="1"/>
            <p:extLst>
              <p:ext uri="{D42A27DB-BD31-4B8C-83A1-F6EECF244321}">
                <p14:modId xmlns:p14="http://schemas.microsoft.com/office/powerpoint/2010/main" val="2395490685"/>
              </p:ext>
            </p:extLst>
          </p:nvPr>
        </p:nvGraphicFramePr>
        <p:xfrm>
          <a:off x="4622179" y="1328735"/>
          <a:ext cx="7331927" cy="5125720"/>
        </p:xfrm>
        <a:graphic>
          <a:graphicData uri="http://schemas.openxmlformats.org/drawingml/2006/table">
            <a:tbl>
              <a:tblPr firstRow="1" bandRow="1">
                <a:tableStyleId>{5C22544A-7EE6-4342-B048-85BDC9FD1C3A}</a:tableStyleId>
              </a:tblPr>
              <a:tblGrid>
                <a:gridCol w="1542550">
                  <a:extLst>
                    <a:ext uri="{9D8B030D-6E8A-4147-A177-3AD203B41FA5}">
                      <a16:colId xmlns:a16="http://schemas.microsoft.com/office/drawing/2014/main" val="952251372"/>
                    </a:ext>
                  </a:extLst>
                </a:gridCol>
                <a:gridCol w="5789377">
                  <a:extLst>
                    <a:ext uri="{9D8B030D-6E8A-4147-A177-3AD203B41FA5}">
                      <a16:colId xmlns:a16="http://schemas.microsoft.com/office/drawing/2014/main" val="1507408927"/>
                    </a:ext>
                  </a:extLst>
                </a:gridCol>
              </a:tblGrid>
              <a:tr h="370840">
                <a:tc>
                  <a:txBody>
                    <a:bodyPr/>
                    <a:lstStyle/>
                    <a:p>
                      <a:r>
                        <a:rPr lang="pt-BR" dirty="0" err="1"/>
                        <a:t>Instru</a:t>
                      </a:r>
                      <a:r>
                        <a:rPr lang="en-US" dirty="0" err="1"/>
                        <a:t>ção</a:t>
                      </a:r>
                      <a:endParaRPr lang="pt-BR" dirty="0"/>
                    </a:p>
                  </a:txBody>
                  <a:tcPr/>
                </a:tc>
                <a:tc>
                  <a:txBody>
                    <a:bodyPr/>
                    <a:lstStyle/>
                    <a:p>
                      <a:pPr algn="ctr"/>
                      <a:r>
                        <a:rPr lang="pt-BR" dirty="0"/>
                        <a:t>Assunto</a:t>
                      </a:r>
                    </a:p>
                  </a:txBody>
                  <a:tcPr/>
                </a:tc>
                <a:extLst>
                  <a:ext uri="{0D108BD9-81ED-4DB2-BD59-A6C34878D82A}">
                    <a16:rowId xmlns:a16="http://schemas.microsoft.com/office/drawing/2014/main" val="3153775828"/>
                  </a:ext>
                </a:extLst>
              </a:tr>
              <a:tr h="370840">
                <a:tc>
                  <a:txBody>
                    <a:bodyPr/>
                    <a:lstStyle/>
                    <a:p>
                      <a:r>
                        <a:rPr lang="pt-BR" dirty="0"/>
                        <a:t>IN 01 - PGC</a:t>
                      </a:r>
                    </a:p>
                  </a:txBody>
                  <a:tcPr/>
                </a:tc>
                <a:tc>
                  <a:txBody>
                    <a:bodyPr/>
                    <a:lstStyle/>
                    <a:p>
                      <a:r>
                        <a:rPr lang="pt-BR" sz="1800" b="1" i="0" kern="1200" dirty="0">
                          <a:solidFill>
                            <a:schemeClr val="dk1"/>
                          </a:solidFill>
                          <a:effectLst/>
                          <a:latin typeface="+mn-lt"/>
                          <a:ea typeface="+mn-ea"/>
                          <a:cs typeface="+mn-cs"/>
                        </a:rPr>
                        <a:t>Dispõe sobre o Sistema de Planejamento e Gerenciamento de Contratações e sobre a elaboração do Plano Anual de Contratações de bens, serviços, obras e soluções de tecnologia da informação e comunicações no âmbito da Administração Pública federal direta, autárquica e fundacional.</a:t>
                      </a:r>
                      <a:endParaRPr lang="pt-BR" dirty="0"/>
                    </a:p>
                  </a:txBody>
                  <a:tcPr/>
                </a:tc>
                <a:extLst>
                  <a:ext uri="{0D108BD9-81ED-4DB2-BD59-A6C34878D82A}">
                    <a16:rowId xmlns:a16="http://schemas.microsoft.com/office/drawing/2014/main" val="3780506906"/>
                  </a:ext>
                </a:extLst>
              </a:tr>
              <a:tr h="370840">
                <a:tc>
                  <a:txBody>
                    <a:bodyPr/>
                    <a:lstStyle/>
                    <a:p>
                      <a:r>
                        <a:rPr lang="pt-BR" dirty="0"/>
                        <a:t>IN 02 - PAA</a:t>
                      </a:r>
                    </a:p>
                  </a:txBody>
                  <a:tcPr/>
                </a:tc>
                <a:tc>
                  <a:txBody>
                    <a:bodyPr/>
                    <a:lstStyle/>
                    <a:p>
                      <a:r>
                        <a:rPr lang="pt-BR" sz="1800" b="0" i="0" kern="1200" dirty="0">
                          <a:solidFill>
                            <a:schemeClr val="dk1"/>
                          </a:solidFill>
                          <a:effectLst/>
                          <a:latin typeface="+mn-lt"/>
                          <a:ea typeface="+mn-ea"/>
                          <a:cs typeface="+mn-cs"/>
                        </a:rPr>
                        <a:t>Dispõe sobre a Compra Institucional de alimentos fornecidos por agricultores familiares e pelos demais beneficiários da Lei n.º 11.326, de 24 de julho de 2006.</a:t>
                      </a:r>
                      <a:endParaRPr lang="pt-BR" dirty="0"/>
                    </a:p>
                  </a:txBody>
                  <a:tcPr/>
                </a:tc>
                <a:extLst>
                  <a:ext uri="{0D108BD9-81ED-4DB2-BD59-A6C34878D82A}">
                    <a16:rowId xmlns:a16="http://schemas.microsoft.com/office/drawing/2014/main" val="1874764518"/>
                  </a:ext>
                </a:extLst>
              </a:tr>
              <a:tr h="370840">
                <a:tc>
                  <a:txBody>
                    <a:bodyPr/>
                    <a:lstStyle/>
                    <a:p>
                      <a:r>
                        <a:rPr lang="pt-BR" dirty="0"/>
                        <a:t>IN 03 – SICAF Digital</a:t>
                      </a:r>
                    </a:p>
                  </a:txBody>
                  <a:tcPr/>
                </a:tc>
                <a:tc>
                  <a:txBody>
                    <a:bodyPr/>
                    <a:lstStyle/>
                    <a:p>
                      <a:r>
                        <a:rPr lang="pt-BR" sz="1800" b="1" i="0" kern="1200" dirty="0">
                          <a:solidFill>
                            <a:schemeClr val="dk1"/>
                          </a:solidFill>
                          <a:effectLst/>
                          <a:latin typeface="+mn-lt"/>
                          <a:ea typeface="+mn-ea"/>
                          <a:cs typeface="+mn-cs"/>
                        </a:rPr>
                        <a:t>Estabelece regras de funcionamento do Sistema de Cadastramento Unificado de Fornecedores – </a:t>
                      </a:r>
                      <a:r>
                        <a:rPr lang="pt-BR" sz="1800" b="1" i="0" kern="1200" dirty="0" err="1">
                          <a:solidFill>
                            <a:schemeClr val="dk1"/>
                          </a:solidFill>
                          <a:effectLst/>
                          <a:latin typeface="+mn-lt"/>
                          <a:ea typeface="+mn-ea"/>
                          <a:cs typeface="+mn-cs"/>
                        </a:rPr>
                        <a:t>Sicaf</a:t>
                      </a:r>
                      <a:r>
                        <a:rPr lang="pt-BR" sz="1800" b="1" i="0" kern="1200" dirty="0">
                          <a:solidFill>
                            <a:schemeClr val="dk1"/>
                          </a:solidFill>
                          <a:effectLst/>
                          <a:latin typeface="+mn-lt"/>
                          <a:ea typeface="+mn-ea"/>
                          <a:cs typeface="+mn-cs"/>
                        </a:rPr>
                        <a:t>, no âmbito do Poder Executivo Federal.</a:t>
                      </a:r>
                      <a:endParaRPr lang="pt-BR" dirty="0"/>
                    </a:p>
                  </a:txBody>
                  <a:tcPr/>
                </a:tc>
                <a:extLst>
                  <a:ext uri="{0D108BD9-81ED-4DB2-BD59-A6C34878D82A}">
                    <a16:rowId xmlns:a16="http://schemas.microsoft.com/office/drawing/2014/main" val="2530256012"/>
                  </a:ext>
                </a:extLst>
              </a:tr>
              <a:tr h="370840">
                <a:tc>
                  <a:txBody>
                    <a:bodyPr/>
                    <a:lstStyle/>
                    <a:p>
                      <a:r>
                        <a:rPr lang="pt-BR" dirty="0"/>
                        <a:t>IN 06 – Direitos trabalhistas em obras</a:t>
                      </a:r>
                    </a:p>
                  </a:txBody>
                  <a:tcPr/>
                </a:tc>
                <a:tc>
                  <a:txBody>
                    <a:bodyPr/>
                    <a:lstStyle/>
                    <a:p>
                      <a:r>
                        <a:rPr lang="pt-BR" sz="1800" b="0" i="0" kern="1200" dirty="0">
                          <a:solidFill>
                            <a:schemeClr val="dk1"/>
                          </a:solidFill>
                          <a:effectLst/>
                          <a:latin typeface="+mn-lt"/>
                          <a:ea typeface="+mn-ea"/>
                          <a:cs typeface="+mn-cs"/>
                        </a:rPr>
                        <a:t>Dispõe sobre cláusulas assecuratórias de direitos trabalhistas quando da execução indireta de obras públicas, no âmbito da Administração Pública federal direta, autárquica e fundacional.</a:t>
                      </a:r>
                      <a:endParaRPr lang="pt-BR" dirty="0"/>
                    </a:p>
                  </a:txBody>
                  <a:tcPr/>
                </a:tc>
                <a:extLst>
                  <a:ext uri="{0D108BD9-81ED-4DB2-BD59-A6C34878D82A}">
                    <a16:rowId xmlns:a16="http://schemas.microsoft.com/office/drawing/2014/main" val="3501315027"/>
                  </a:ext>
                </a:extLst>
              </a:tr>
            </a:tbl>
          </a:graphicData>
        </a:graphic>
      </p:graphicFrame>
    </p:spTree>
    <p:extLst>
      <p:ext uri="{BB962C8B-B14F-4D97-AF65-F5344CB8AC3E}">
        <p14:creationId xmlns:p14="http://schemas.microsoft.com/office/powerpoint/2010/main" val="4144352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4D4C73-E14D-1A4F-A018-F6A6A35835B3}"/>
              </a:ext>
            </a:extLst>
          </p:cNvPr>
          <p:cNvSpPr>
            <a:spLocks noGrp="1"/>
          </p:cNvSpPr>
          <p:nvPr>
            <p:ph type="title"/>
          </p:nvPr>
        </p:nvSpPr>
        <p:spPr>
          <a:xfrm>
            <a:off x="457200" y="1328735"/>
            <a:ext cx="3200400" cy="1551623"/>
          </a:xfrm>
        </p:spPr>
        <p:txBody>
          <a:bodyPr/>
          <a:lstStyle/>
          <a:p>
            <a:r>
              <a:rPr lang="pt-BR" dirty="0"/>
              <a:t>IN 2018</a:t>
            </a:r>
            <a:br>
              <a:rPr lang="pt-BR" dirty="0"/>
            </a:br>
            <a:r>
              <a:rPr lang="pt-BR" dirty="0"/>
              <a:t>MPDG</a:t>
            </a:r>
          </a:p>
        </p:txBody>
      </p:sp>
      <p:sp>
        <p:nvSpPr>
          <p:cNvPr id="4" name="Espaço Reservado para Texto 3">
            <a:extLst>
              <a:ext uri="{FF2B5EF4-FFF2-40B4-BE49-F238E27FC236}">
                <a16:creationId xmlns:a16="http://schemas.microsoft.com/office/drawing/2014/main" id="{DAA2E875-93C7-C848-8DE4-A8319B19776B}"/>
              </a:ext>
            </a:extLst>
          </p:cNvPr>
          <p:cNvSpPr>
            <a:spLocks noGrp="1"/>
          </p:cNvSpPr>
          <p:nvPr>
            <p:ph type="body" sz="half" idx="2"/>
          </p:nvPr>
        </p:nvSpPr>
        <p:spPr/>
        <p:txBody>
          <a:bodyPr/>
          <a:lstStyle/>
          <a:p>
            <a:endParaRPr lang="pt-BR"/>
          </a:p>
        </p:txBody>
      </p:sp>
      <p:pic>
        <p:nvPicPr>
          <p:cNvPr id="5" name="Imagem 4">
            <a:extLst>
              <a:ext uri="{FF2B5EF4-FFF2-40B4-BE49-F238E27FC236}">
                <a16:creationId xmlns:a16="http://schemas.microsoft.com/office/drawing/2014/main" id="{DF19AAE1-F0AC-3B44-927D-4C35E5EF5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020701" cy="1328737"/>
          </a:xfrm>
          <a:prstGeom prst="rect">
            <a:avLst/>
          </a:prstGeom>
        </p:spPr>
      </p:pic>
      <p:graphicFrame>
        <p:nvGraphicFramePr>
          <p:cNvPr id="9" name="Espaço Reservado para Conteúdo 8">
            <a:extLst>
              <a:ext uri="{FF2B5EF4-FFF2-40B4-BE49-F238E27FC236}">
                <a16:creationId xmlns:a16="http://schemas.microsoft.com/office/drawing/2014/main" id="{738CD191-A03C-8642-8E03-9A786E00D817}"/>
              </a:ext>
            </a:extLst>
          </p:cNvPr>
          <p:cNvGraphicFramePr>
            <a:graphicFrameLocks noGrp="1"/>
          </p:cNvGraphicFramePr>
          <p:nvPr>
            <p:ph idx="1"/>
            <p:extLst>
              <p:ext uri="{D42A27DB-BD31-4B8C-83A1-F6EECF244321}">
                <p14:modId xmlns:p14="http://schemas.microsoft.com/office/powerpoint/2010/main" val="892324513"/>
              </p:ext>
            </p:extLst>
          </p:nvPr>
        </p:nvGraphicFramePr>
        <p:xfrm>
          <a:off x="4622179" y="1328735"/>
          <a:ext cx="7331927" cy="4881880"/>
        </p:xfrm>
        <a:graphic>
          <a:graphicData uri="http://schemas.openxmlformats.org/drawingml/2006/table">
            <a:tbl>
              <a:tblPr firstRow="1" bandRow="1">
                <a:tableStyleId>{5C22544A-7EE6-4342-B048-85BDC9FD1C3A}</a:tableStyleId>
              </a:tblPr>
              <a:tblGrid>
                <a:gridCol w="1542550">
                  <a:extLst>
                    <a:ext uri="{9D8B030D-6E8A-4147-A177-3AD203B41FA5}">
                      <a16:colId xmlns:a16="http://schemas.microsoft.com/office/drawing/2014/main" val="952251372"/>
                    </a:ext>
                  </a:extLst>
                </a:gridCol>
                <a:gridCol w="5789377">
                  <a:extLst>
                    <a:ext uri="{9D8B030D-6E8A-4147-A177-3AD203B41FA5}">
                      <a16:colId xmlns:a16="http://schemas.microsoft.com/office/drawing/2014/main" val="1507408927"/>
                    </a:ext>
                  </a:extLst>
                </a:gridCol>
              </a:tblGrid>
              <a:tr h="370840">
                <a:tc>
                  <a:txBody>
                    <a:bodyPr/>
                    <a:lstStyle/>
                    <a:p>
                      <a:r>
                        <a:rPr lang="pt-BR" sz="1600" dirty="0" err="1"/>
                        <a:t>Instru</a:t>
                      </a:r>
                      <a:r>
                        <a:rPr lang="en-US" sz="1600" dirty="0" err="1"/>
                        <a:t>ção</a:t>
                      </a:r>
                      <a:endParaRPr lang="pt-BR" sz="1600" dirty="0"/>
                    </a:p>
                  </a:txBody>
                  <a:tcPr/>
                </a:tc>
                <a:tc>
                  <a:txBody>
                    <a:bodyPr/>
                    <a:lstStyle/>
                    <a:p>
                      <a:pPr algn="ctr"/>
                      <a:r>
                        <a:rPr lang="pt-BR" sz="1600" dirty="0"/>
                        <a:t>Assunto</a:t>
                      </a:r>
                    </a:p>
                  </a:txBody>
                  <a:tcPr/>
                </a:tc>
                <a:extLst>
                  <a:ext uri="{0D108BD9-81ED-4DB2-BD59-A6C34878D82A}">
                    <a16:rowId xmlns:a16="http://schemas.microsoft.com/office/drawing/2014/main" val="3153775828"/>
                  </a:ext>
                </a:extLst>
              </a:tr>
              <a:tr h="370840">
                <a:tc>
                  <a:txBody>
                    <a:bodyPr/>
                    <a:lstStyle/>
                    <a:p>
                      <a:r>
                        <a:rPr lang="pt-BR" sz="1600" dirty="0"/>
                        <a:t>IN 07 – Altera IN 05/2017</a:t>
                      </a:r>
                    </a:p>
                  </a:txBody>
                  <a:tcPr/>
                </a:tc>
                <a:tc>
                  <a:txBody>
                    <a:bodyPr/>
                    <a:lstStyle/>
                    <a:p>
                      <a:r>
                        <a:rPr lang="pt-BR" sz="1600" b="0" i="0" kern="1200" dirty="0">
                          <a:solidFill>
                            <a:schemeClr val="dk1"/>
                          </a:solidFill>
                          <a:effectLst/>
                          <a:latin typeface="+mn-lt"/>
                          <a:ea typeface="+mn-ea"/>
                          <a:cs typeface="+mn-cs"/>
                        </a:rPr>
                        <a:t>Altera a Instrução Normativa nº 5, de 26 de maio de 2017, que dispõe sobre as regras e diretrizes do procedimento de contratação de serviços sob o regime de execução indireta no âmbito da Administração Pública federal direta, autárquica e fundacional.</a:t>
                      </a:r>
                      <a:endParaRPr lang="pt-BR" sz="1600" dirty="0"/>
                    </a:p>
                  </a:txBody>
                  <a:tcPr/>
                </a:tc>
                <a:extLst>
                  <a:ext uri="{0D108BD9-81ED-4DB2-BD59-A6C34878D82A}">
                    <a16:rowId xmlns:a16="http://schemas.microsoft.com/office/drawing/2014/main" val="3780506906"/>
                  </a:ext>
                </a:extLst>
              </a:tr>
              <a:tr h="370840">
                <a:tc>
                  <a:txBody>
                    <a:bodyPr/>
                    <a:lstStyle/>
                    <a:p>
                      <a:r>
                        <a:rPr lang="pt-BR" sz="1600" dirty="0"/>
                        <a:t>IN 08 – Outsourcing de Consumo</a:t>
                      </a:r>
                    </a:p>
                  </a:txBody>
                  <a:tcPr/>
                </a:tc>
                <a:tc>
                  <a:txBody>
                    <a:bodyPr/>
                    <a:lstStyle/>
                    <a:p>
                      <a:r>
                        <a:rPr lang="pt-BR" sz="1600" b="0" i="0" kern="1200" dirty="0">
                          <a:solidFill>
                            <a:schemeClr val="dk1"/>
                          </a:solidFill>
                          <a:effectLst/>
                          <a:latin typeface="+mn-lt"/>
                          <a:ea typeface="+mn-ea"/>
                          <a:cs typeface="+mn-cs"/>
                        </a:rPr>
                        <a:t>Estabelece procedimentos para o </a:t>
                      </a:r>
                      <a:r>
                        <a:rPr lang="pt-BR" sz="1600" b="0" i="0" u="sng" kern="1200" dirty="0">
                          <a:solidFill>
                            <a:schemeClr val="dk1"/>
                          </a:solidFill>
                          <a:effectLst/>
                          <a:latin typeface="+mn-lt"/>
                          <a:ea typeface="+mn-ea"/>
                          <a:cs typeface="+mn-cs"/>
                        </a:rPr>
                        <a:t>suprimento de material de consumo administrativo, por meio do serviço de outsourcing</a:t>
                      </a:r>
                      <a:r>
                        <a:rPr lang="pt-BR" sz="1600" b="0" i="0" kern="1200" dirty="0">
                          <a:solidFill>
                            <a:schemeClr val="dk1"/>
                          </a:solidFill>
                          <a:effectLst/>
                          <a:latin typeface="+mn-lt"/>
                          <a:ea typeface="+mn-ea"/>
                          <a:cs typeface="+mn-cs"/>
                        </a:rPr>
                        <a:t>, para os órgãos da Administração Pública direta, no âmbito do Poder Executivo federal, </a:t>
                      </a:r>
                      <a:r>
                        <a:rPr lang="pt-BR" sz="1600" b="0" i="0" kern="1200" dirty="0">
                          <a:solidFill>
                            <a:schemeClr val="dk1"/>
                          </a:solidFill>
                          <a:effectLst/>
                          <a:highlight>
                            <a:srgbClr val="FFFF00"/>
                          </a:highlight>
                          <a:latin typeface="+mn-lt"/>
                          <a:ea typeface="+mn-ea"/>
                          <a:cs typeface="+mn-cs"/>
                        </a:rPr>
                        <a:t>localizados no Distrito Federal</a:t>
                      </a:r>
                      <a:endParaRPr lang="pt-BR" sz="1600" dirty="0">
                        <a:highlight>
                          <a:srgbClr val="FFFF00"/>
                        </a:highlight>
                      </a:endParaRPr>
                    </a:p>
                  </a:txBody>
                  <a:tcPr/>
                </a:tc>
                <a:extLst>
                  <a:ext uri="{0D108BD9-81ED-4DB2-BD59-A6C34878D82A}">
                    <a16:rowId xmlns:a16="http://schemas.microsoft.com/office/drawing/2014/main" val="1874764518"/>
                  </a:ext>
                </a:extLst>
              </a:tr>
              <a:tr h="370840">
                <a:tc>
                  <a:txBody>
                    <a:bodyPr/>
                    <a:lstStyle/>
                    <a:p>
                      <a:r>
                        <a:rPr lang="pt-BR" sz="1600" dirty="0"/>
                        <a:t>IN SEGEP 01 – Programa de </a:t>
                      </a:r>
                      <a:r>
                        <a:rPr lang="pt-BR" sz="1600" dirty="0" err="1"/>
                        <a:t>Gest</a:t>
                      </a:r>
                      <a:r>
                        <a:rPr lang="en-US" sz="1600" dirty="0" err="1"/>
                        <a:t>ão</a:t>
                      </a:r>
                      <a:endParaRPr lang="pt-BR" sz="1600" dirty="0"/>
                    </a:p>
                  </a:txBody>
                  <a:tcPr/>
                </a:tc>
                <a:tc>
                  <a:txBody>
                    <a:bodyPr/>
                    <a:lstStyle/>
                    <a:p>
                      <a:r>
                        <a:rPr lang="pt-BR" sz="1600" b="0" i="0" kern="1200" dirty="0">
                          <a:solidFill>
                            <a:schemeClr val="dk1"/>
                          </a:solidFill>
                          <a:effectLst/>
                          <a:latin typeface="+mn-lt"/>
                          <a:ea typeface="+mn-ea"/>
                          <a:cs typeface="+mn-cs"/>
                        </a:rPr>
                        <a:t>Estabelece orientação, critérios e procedimentos gerais a serem observados pelos órgãos e entidades integrantes do Sistema de Pessoal Civil da Administração Federal - </a:t>
                      </a:r>
                      <a:r>
                        <a:rPr lang="pt-BR" sz="1600" b="0" i="0" kern="1200" dirty="0" err="1">
                          <a:solidFill>
                            <a:schemeClr val="dk1"/>
                          </a:solidFill>
                          <a:effectLst/>
                          <a:latin typeface="+mn-lt"/>
                          <a:ea typeface="+mn-ea"/>
                          <a:cs typeface="+mn-cs"/>
                        </a:rPr>
                        <a:t>Sipec</a:t>
                      </a:r>
                      <a:r>
                        <a:rPr lang="pt-BR" sz="1600" b="0" i="0" kern="1200" dirty="0">
                          <a:solidFill>
                            <a:schemeClr val="dk1"/>
                          </a:solidFill>
                          <a:effectLst/>
                          <a:latin typeface="+mn-lt"/>
                          <a:ea typeface="+mn-ea"/>
                          <a:cs typeface="+mn-cs"/>
                        </a:rPr>
                        <a:t> relativos à implementação de Programa de Gestão, de que trata o § 6º do art. 6º do Decreto nº 1.590, de 10 de agosto de 1995</a:t>
                      </a:r>
                    </a:p>
                  </a:txBody>
                  <a:tcPr/>
                </a:tc>
                <a:extLst>
                  <a:ext uri="{0D108BD9-81ED-4DB2-BD59-A6C34878D82A}">
                    <a16:rowId xmlns:a16="http://schemas.microsoft.com/office/drawing/2014/main" val="2530256012"/>
                  </a:ext>
                </a:extLst>
              </a:tr>
              <a:tr h="370840">
                <a:tc>
                  <a:txBody>
                    <a:bodyPr/>
                    <a:lstStyle/>
                    <a:p>
                      <a:r>
                        <a:rPr lang="pt-BR" sz="1600" dirty="0"/>
                        <a:t>IN SEGEP 02 – Jornada de trabalho</a:t>
                      </a:r>
                    </a:p>
                  </a:txBody>
                  <a:tcPr/>
                </a:tc>
                <a:tc>
                  <a:txBody>
                    <a:bodyPr/>
                    <a:lstStyle/>
                    <a:p>
                      <a:r>
                        <a:rPr lang="pt-BR" sz="1600" b="0" i="0" kern="1200" dirty="0">
                          <a:solidFill>
                            <a:schemeClr val="dk1"/>
                          </a:solidFill>
                          <a:effectLst/>
                          <a:latin typeface="+mn-lt"/>
                          <a:ea typeface="+mn-ea"/>
                          <a:cs typeface="+mn-cs"/>
                        </a:rPr>
                        <a:t>Estabelece orientação, critérios e procedimentos gerais a serem observados pelos órgãos e entidades integrantes do Sistema de Pessoal Civil da Administração Federal - </a:t>
                      </a:r>
                      <a:r>
                        <a:rPr lang="pt-BR" sz="1600" b="0" i="0" kern="1200" dirty="0" err="1">
                          <a:solidFill>
                            <a:schemeClr val="dk1"/>
                          </a:solidFill>
                          <a:effectLst/>
                          <a:latin typeface="+mn-lt"/>
                          <a:ea typeface="+mn-ea"/>
                          <a:cs typeface="+mn-cs"/>
                        </a:rPr>
                        <a:t>Sipec</a:t>
                      </a:r>
                      <a:r>
                        <a:rPr lang="pt-BR" sz="1600" b="0" i="0" kern="1200" dirty="0">
                          <a:solidFill>
                            <a:schemeClr val="dk1"/>
                          </a:solidFill>
                          <a:effectLst/>
                          <a:latin typeface="+mn-lt"/>
                          <a:ea typeface="+mn-ea"/>
                          <a:cs typeface="+mn-cs"/>
                        </a:rPr>
                        <a:t>, quanto à jornada de trabalho (...)</a:t>
                      </a:r>
                      <a:endParaRPr lang="pt-BR" sz="1600" dirty="0"/>
                    </a:p>
                  </a:txBody>
                  <a:tcPr/>
                </a:tc>
                <a:extLst>
                  <a:ext uri="{0D108BD9-81ED-4DB2-BD59-A6C34878D82A}">
                    <a16:rowId xmlns:a16="http://schemas.microsoft.com/office/drawing/2014/main" val="3501315027"/>
                  </a:ext>
                </a:extLst>
              </a:tr>
            </a:tbl>
          </a:graphicData>
        </a:graphic>
      </p:graphicFrame>
    </p:spTree>
    <p:extLst>
      <p:ext uri="{BB962C8B-B14F-4D97-AF65-F5344CB8AC3E}">
        <p14:creationId xmlns:p14="http://schemas.microsoft.com/office/powerpoint/2010/main" val="3992905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C72293-6B1E-AA41-AD8C-E82BED655313}"/>
              </a:ext>
            </a:extLst>
          </p:cNvPr>
          <p:cNvSpPr>
            <a:spLocks noGrp="1"/>
          </p:cNvSpPr>
          <p:nvPr>
            <p:ph type="title"/>
          </p:nvPr>
        </p:nvSpPr>
        <p:spPr/>
        <p:txBody>
          <a:bodyPr/>
          <a:lstStyle/>
          <a:p>
            <a:r>
              <a:rPr lang="pt-BR" dirty="0"/>
              <a:t>Decreto 9.488/2018</a:t>
            </a:r>
          </a:p>
        </p:txBody>
      </p:sp>
      <p:sp>
        <p:nvSpPr>
          <p:cNvPr id="4" name="Espaço Reservado para Texto 3">
            <a:extLst>
              <a:ext uri="{FF2B5EF4-FFF2-40B4-BE49-F238E27FC236}">
                <a16:creationId xmlns:a16="http://schemas.microsoft.com/office/drawing/2014/main" id="{F5680A8C-91BE-A541-A613-A82E8901D38A}"/>
              </a:ext>
            </a:extLst>
          </p:cNvPr>
          <p:cNvSpPr>
            <a:spLocks noGrp="1"/>
          </p:cNvSpPr>
          <p:nvPr>
            <p:ph type="body" sz="half" idx="2"/>
          </p:nvPr>
        </p:nvSpPr>
        <p:spPr/>
        <p:txBody>
          <a:bodyPr/>
          <a:lstStyle/>
          <a:p>
            <a:r>
              <a:rPr lang="pt-BR" dirty="0"/>
              <a:t>Sistema de Registro de </a:t>
            </a:r>
            <a:r>
              <a:rPr lang="pt-BR" dirty="0" err="1"/>
              <a:t>Pre</a:t>
            </a:r>
            <a:r>
              <a:rPr lang="en-US" dirty="0" err="1"/>
              <a:t>ços</a:t>
            </a:r>
            <a:r>
              <a:rPr lang="en-US" dirty="0"/>
              <a:t> (SRP)</a:t>
            </a:r>
            <a:endParaRPr lang="pt-BR" dirty="0"/>
          </a:p>
        </p:txBody>
      </p:sp>
      <p:sp>
        <p:nvSpPr>
          <p:cNvPr id="10" name="Retângulo 9">
            <a:extLst>
              <a:ext uri="{FF2B5EF4-FFF2-40B4-BE49-F238E27FC236}">
                <a16:creationId xmlns:a16="http://schemas.microsoft.com/office/drawing/2014/main" id="{B5898131-B8AB-834C-8E14-8ABA0405C67C}"/>
              </a:ext>
            </a:extLst>
          </p:cNvPr>
          <p:cNvSpPr/>
          <p:nvPr/>
        </p:nvSpPr>
        <p:spPr>
          <a:xfrm>
            <a:off x="4363843" y="1328737"/>
            <a:ext cx="6753921" cy="3416320"/>
          </a:xfrm>
          <a:prstGeom prst="rect">
            <a:avLst/>
          </a:prstGeom>
        </p:spPr>
        <p:txBody>
          <a:bodyPr wrap="square">
            <a:spAutoFit/>
          </a:bodyPr>
          <a:lstStyle/>
          <a:p>
            <a:r>
              <a:rPr lang="pt-BR" dirty="0"/>
              <a:t>Alteração das Regras do  Sistema de Registro de Preços (SRP)</a:t>
            </a:r>
          </a:p>
          <a:p>
            <a:endParaRPr lang="pt-BR" dirty="0"/>
          </a:p>
          <a:p>
            <a:r>
              <a:rPr lang="pt-BR" dirty="0"/>
              <a:t>Foi realizada uma consulta ao MPDG quanto às regras impostas no Decreto 9.488/2018, no que tange às caronas, quantitativos, e  ao Parecer AGU de suspensão de adesões.</a:t>
            </a:r>
          </a:p>
          <a:p>
            <a:endParaRPr lang="pt-BR" dirty="0"/>
          </a:p>
          <a:p>
            <a:r>
              <a:rPr lang="pt-BR" dirty="0"/>
              <a:t>Na mesma data, o MPDG divulgou nota confirmando que as adesões se mantém da mesma forma que já vinham ocorrendo. As mudanças estabelecidas no Decreto quanto aos quantitativos são válidas exclusivamente para licitações encerradas após  01 de outubro de 2018.  Em todos os casos anteriores, continuam sendo válidas  as regras do Decreto 7.892/2013</a:t>
            </a:r>
          </a:p>
        </p:txBody>
      </p:sp>
      <p:pic>
        <p:nvPicPr>
          <p:cNvPr id="11" name="Imagem 10">
            <a:extLst>
              <a:ext uri="{FF2B5EF4-FFF2-40B4-BE49-F238E27FC236}">
                <a16:creationId xmlns:a16="http://schemas.microsoft.com/office/drawing/2014/main" id="{670B78F9-AE9A-9E4C-BB94-215E1F44BB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020701" cy="1328737"/>
          </a:xfrm>
          <a:prstGeom prst="rect">
            <a:avLst/>
          </a:prstGeom>
        </p:spPr>
      </p:pic>
    </p:spTree>
    <p:extLst>
      <p:ext uri="{BB962C8B-B14F-4D97-AF65-F5344CB8AC3E}">
        <p14:creationId xmlns:p14="http://schemas.microsoft.com/office/powerpoint/2010/main" val="36800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C72293-6B1E-AA41-AD8C-E82BED655313}"/>
              </a:ext>
            </a:extLst>
          </p:cNvPr>
          <p:cNvSpPr>
            <a:spLocks noGrp="1"/>
          </p:cNvSpPr>
          <p:nvPr>
            <p:ph type="title"/>
          </p:nvPr>
        </p:nvSpPr>
        <p:spPr/>
        <p:txBody>
          <a:bodyPr/>
          <a:lstStyle/>
          <a:p>
            <a:r>
              <a:rPr lang="pt-BR" dirty="0"/>
              <a:t>IN MT-CGU 04/2018 </a:t>
            </a:r>
          </a:p>
        </p:txBody>
      </p:sp>
      <p:sp>
        <p:nvSpPr>
          <p:cNvPr id="4" name="Espaço Reservado para Texto 3">
            <a:extLst>
              <a:ext uri="{FF2B5EF4-FFF2-40B4-BE49-F238E27FC236}">
                <a16:creationId xmlns:a16="http://schemas.microsoft.com/office/drawing/2014/main" id="{F5680A8C-91BE-A541-A613-A82E8901D38A}"/>
              </a:ext>
            </a:extLst>
          </p:cNvPr>
          <p:cNvSpPr>
            <a:spLocks noGrp="1"/>
          </p:cNvSpPr>
          <p:nvPr>
            <p:ph type="body" sz="half" idx="2"/>
          </p:nvPr>
        </p:nvSpPr>
        <p:spPr/>
        <p:txBody>
          <a:bodyPr/>
          <a:lstStyle/>
          <a:p>
            <a:r>
              <a:rPr lang="pt-BR" dirty="0"/>
              <a:t>Aprova a Sistemática de Quantificação e Registro dos Resultados e Benefícios da Atividade de Auditoria Interna Governamental do Poder Executivo Federal.</a:t>
            </a:r>
          </a:p>
        </p:txBody>
      </p:sp>
      <p:pic>
        <p:nvPicPr>
          <p:cNvPr id="11" name="Imagem 10">
            <a:extLst>
              <a:ext uri="{FF2B5EF4-FFF2-40B4-BE49-F238E27FC236}">
                <a16:creationId xmlns:a16="http://schemas.microsoft.com/office/drawing/2014/main" id="{670B78F9-AE9A-9E4C-BB94-215E1F44BB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020701" cy="1328737"/>
          </a:xfrm>
          <a:prstGeom prst="rect">
            <a:avLst/>
          </a:prstGeom>
        </p:spPr>
      </p:pic>
      <p:pic>
        <p:nvPicPr>
          <p:cNvPr id="5" name="Imagem 4">
            <a:extLst>
              <a:ext uri="{FF2B5EF4-FFF2-40B4-BE49-F238E27FC236}">
                <a16:creationId xmlns:a16="http://schemas.microsoft.com/office/drawing/2014/main" id="{1FA1591C-2B9A-6746-88A1-4ECD7ABCB145}"/>
              </a:ext>
            </a:extLst>
          </p:cNvPr>
          <p:cNvPicPr>
            <a:picLocks noChangeAspect="1"/>
          </p:cNvPicPr>
          <p:nvPr/>
        </p:nvPicPr>
        <p:blipFill>
          <a:blip r:embed="rId3"/>
          <a:stretch>
            <a:fillRect/>
          </a:stretch>
        </p:blipFill>
        <p:spPr>
          <a:xfrm>
            <a:off x="4216318" y="1474681"/>
            <a:ext cx="7607300" cy="5156200"/>
          </a:xfrm>
          <a:prstGeom prst="rect">
            <a:avLst/>
          </a:prstGeom>
        </p:spPr>
      </p:pic>
    </p:spTree>
    <p:extLst>
      <p:ext uri="{BB962C8B-B14F-4D97-AF65-F5344CB8AC3E}">
        <p14:creationId xmlns:p14="http://schemas.microsoft.com/office/powerpoint/2010/main" val="295667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ço Reservado para Conteúdo 1">
            <a:extLst>
              <a:ext uri="{FF2B5EF4-FFF2-40B4-BE49-F238E27FC236}">
                <a16:creationId xmlns:a16="http://schemas.microsoft.com/office/drawing/2014/main" id="{C8E127C8-6EBF-AD49-96DB-AAA75EC1713B}"/>
              </a:ext>
            </a:extLst>
          </p:cNvPr>
          <p:cNvGraphicFramePr>
            <a:graphicFrameLocks noGrp="1"/>
          </p:cNvGraphicFramePr>
          <p:nvPr>
            <p:ph idx="1"/>
            <p:extLst>
              <p:ext uri="{D42A27DB-BD31-4B8C-83A1-F6EECF244321}">
                <p14:modId xmlns:p14="http://schemas.microsoft.com/office/powerpoint/2010/main" val="3715803914"/>
              </p:ext>
            </p:extLst>
          </p:nvPr>
        </p:nvGraphicFramePr>
        <p:xfrm>
          <a:off x="1097279" y="1845733"/>
          <a:ext cx="10346575" cy="4374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m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52400"/>
            <a:ext cx="8953500" cy="1079500"/>
          </a:xfrm>
          <a:prstGeom prst="rect">
            <a:avLst/>
          </a:prstGeom>
        </p:spPr>
      </p:pic>
      <p:sp>
        <p:nvSpPr>
          <p:cNvPr id="5" name="Título 4"/>
          <p:cNvSpPr>
            <a:spLocks noGrp="1"/>
          </p:cNvSpPr>
          <p:nvPr>
            <p:ph type="title"/>
          </p:nvPr>
        </p:nvSpPr>
        <p:spPr>
          <a:xfrm>
            <a:off x="1097280" y="286603"/>
            <a:ext cx="10058400" cy="1450757"/>
          </a:xfrm>
        </p:spPr>
        <p:txBody>
          <a:bodyPr>
            <a:normAutofit/>
          </a:bodyPr>
          <a:lstStyle/>
          <a:p>
            <a:r>
              <a:rPr lang="en-US" dirty="0"/>
              <a:t>GTs </a:t>
            </a:r>
            <a:r>
              <a:rPr lang="en-US" dirty="0" err="1"/>
              <a:t>Mistos</a:t>
            </a:r>
            <a:endParaRPr lang="pt-BR" dirty="0"/>
          </a:p>
        </p:txBody>
      </p:sp>
    </p:spTree>
    <p:extLst>
      <p:ext uri="{BB962C8B-B14F-4D97-AF65-F5344CB8AC3E}">
        <p14:creationId xmlns:p14="http://schemas.microsoft.com/office/powerpoint/2010/main" val="644634755"/>
      </p:ext>
    </p:extLst>
  </p:cSld>
  <p:clrMapOvr>
    <a:masterClrMapping/>
  </p:clrMapOvr>
</p:sld>
</file>

<file path=ppt/theme/theme1.xml><?xml version="1.0" encoding="utf-8"?>
<a:theme xmlns:a="http://schemas.openxmlformats.org/drawingml/2006/main" name="Retrospecto">
  <a:themeElements>
    <a:clrScheme name="Retrospect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568</TotalTime>
  <Words>881</Words>
  <Application>Microsoft Macintosh PowerPoint</Application>
  <PresentationFormat>Widescreen</PresentationFormat>
  <Paragraphs>108</Paragraphs>
  <Slides>10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vt:i4>
      </vt:variant>
    </vt:vector>
  </HeadingPairs>
  <TitlesOfParts>
    <vt:vector size="16" baseType="lpstr">
      <vt:lpstr>Arial</vt:lpstr>
      <vt:lpstr>Calibri</vt:lpstr>
      <vt:lpstr>Calibri Light</vt:lpstr>
      <vt:lpstr>Lucida Sans Unicode</vt:lpstr>
      <vt:lpstr>Times New Roman</vt:lpstr>
      <vt:lpstr>Retrospecto</vt:lpstr>
      <vt:lpstr>Comissão de Administração</vt:lpstr>
      <vt:lpstr>Agenda</vt:lpstr>
      <vt:lpstr>Planejamento 2018</vt:lpstr>
      <vt:lpstr>Avaliação FORPLAD 2018</vt:lpstr>
      <vt:lpstr>IN 2018 MPDG</vt:lpstr>
      <vt:lpstr>IN 2018 MPDG</vt:lpstr>
      <vt:lpstr>Decreto 9.488/2018</vt:lpstr>
      <vt:lpstr>IN MT-CGU 04/2018 </vt:lpstr>
      <vt:lpstr>GTs Mistos</vt:lpstr>
      <vt:lpstr>Comissão de Administração  forpladcomissaoadm@gmail.com  inessa.salomao@cefet-rj.br  whatsapp: (21) 98778-5942 </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Inessa Salomao</dc:creator>
  <cp:lastModifiedBy>Inessa Salomao</cp:lastModifiedBy>
  <cp:revision>62</cp:revision>
  <dcterms:created xsi:type="dcterms:W3CDTF">2018-02-21T18:40:03Z</dcterms:created>
  <dcterms:modified xsi:type="dcterms:W3CDTF">2018-11-20T19:42:18Z</dcterms:modified>
</cp:coreProperties>
</file>