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93" r:id="rId8"/>
    <p:sldId id="264" r:id="rId9"/>
    <p:sldId id="265" r:id="rId10"/>
    <p:sldId id="273" r:id="rId11"/>
    <p:sldId id="266" r:id="rId12"/>
    <p:sldId id="267" r:id="rId13"/>
    <p:sldId id="269" r:id="rId14"/>
    <p:sldId id="270" r:id="rId15"/>
    <p:sldId id="271" r:id="rId16"/>
    <p:sldId id="272" r:id="rId17"/>
    <p:sldId id="274" r:id="rId18"/>
    <p:sldId id="275" r:id="rId19"/>
    <p:sldId id="276" r:id="rId20"/>
    <p:sldId id="277" r:id="rId21"/>
    <p:sldId id="278" r:id="rId22"/>
    <p:sldId id="280" r:id="rId23"/>
    <p:sldId id="281" r:id="rId24"/>
    <p:sldId id="282" r:id="rId25"/>
    <p:sldId id="284" r:id="rId26"/>
    <p:sldId id="283"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p:scale>
          <a:sx n="66" d="100"/>
          <a:sy n="66" d="100"/>
        </p:scale>
        <p:origin x="-150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A6F0A7B-4138-4E5E-B5FB-26F4342068D4}" type="datetimeFigureOut">
              <a:rPr lang="pt-BR" smtClean="0"/>
              <a:pPr/>
              <a:t>08/11/2018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25F1CE-D547-4A46-BEB7-97730220706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F0A7B-4138-4E5E-B5FB-26F4342068D4}" type="datetimeFigureOut">
              <a:rPr lang="pt-BR" smtClean="0"/>
              <a:pPr/>
              <a:t>08/11/2018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5F1CE-D547-4A46-BEB7-97730220706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dejamila\Downloads\background 1.jpg"/>
          <p:cNvPicPr>
            <a:picLocks noChangeAspect="1" noChangeArrowheads="1"/>
          </p:cNvPicPr>
          <p:nvPr/>
        </p:nvPicPr>
        <p:blipFill>
          <a:blip r:embed="rId2" cstate="print"/>
          <a:srcRect/>
          <a:stretch>
            <a:fillRect/>
          </a:stretch>
        </p:blipFill>
        <p:spPr bwMode="auto">
          <a:xfrm>
            <a:off x="0" y="3478"/>
            <a:ext cx="9144000" cy="6854522"/>
          </a:xfrm>
          <a:prstGeom prst="rect">
            <a:avLst/>
          </a:prstGeom>
          <a:noFill/>
        </p:spPr>
      </p:pic>
      <p:sp>
        <p:nvSpPr>
          <p:cNvPr id="2" name="Título 1"/>
          <p:cNvSpPr>
            <a:spLocks noGrp="1"/>
          </p:cNvSpPr>
          <p:nvPr>
            <p:ph type="ctrTitle"/>
          </p:nvPr>
        </p:nvSpPr>
        <p:spPr>
          <a:xfrm>
            <a:off x="179512" y="2571744"/>
            <a:ext cx="8352928" cy="1865369"/>
          </a:xfrm>
        </p:spPr>
        <p:txBody>
          <a:bodyPr>
            <a:normAutofit fontScale="90000"/>
          </a:bodyPr>
          <a:lstStyle/>
          <a:p>
            <a:pPr algn="r">
              <a:spcAft>
                <a:spcPts val="2000"/>
              </a:spcAft>
            </a:pPr>
            <a:r>
              <a:rPr lang="pt-BR" sz="8000" b="1" smtClean="0">
                <a:solidFill>
                  <a:schemeClr val="bg1">
                    <a:lumMod val="95000"/>
                  </a:schemeClr>
                </a:solidFill>
                <a:latin typeface="Century Gothic" pitchFamily="34" charset="0"/>
              </a:rPr>
              <a:t>AVANÇOS</a:t>
            </a:r>
            <a:r>
              <a:rPr lang="pt-BR" sz="4000" b="1" smtClean="0">
                <a:solidFill>
                  <a:schemeClr val="bg1">
                    <a:lumMod val="95000"/>
                  </a:schemeClr>
                </a:solidFill>
                <a:latin typeface="Century Gothic" pitchFamily="34" charset="0"/>
              </a:rPr>
              <a:t> </a:t>
            </a:r>
            <a:r>
              <a:rPr lang="pt-BR" sz="4000" b="1" dirty="0" smtClean="0">
                <a:solidFill>
                  <a:schemeClr val="bg1">
                    <a:lumMod val="95000"/>
                  </a:schemeClr>
                </a:solidFill>
                <a:latin typeface="Century Gothic" pitchFamily="34" charset="0"/>
              </a:rPr>
              <a:t/>
            </a:r>
            <a:br>
              <a:rPr lang="pt-BR" sz="4000" b="1" dirty="0" smtClean="0">
                <a:solidFill>
                  <a:schemeClr val="bg1">
                    <a:lumMod val="95000"/>
                  </a:schemeClr>
                </a:solidFill>
                <a:latin typeface="Century Gothic" pitchFamily="34" charset="0"/>
              </a:rPr>
            </a:br>
            <a:r>
              <a:rPr lang="pt-BR" sz="2900" b="1" dirty="0" smtClean="0">
                <a:solidFill>
                  <a:schemeClr val="bg1">
                    <a:lumMod val="95000"/>
                  </a:schemeClr>
                </a:solidFill>
                <a:latin typeface="Century Gothic" pitchFamily="34" charset="0"/>
              </a:rPr>
              <a:t> DECRETO 9.283/2018</a:t>
            </a:r>
            <a:r>
              <a:rPr lang="pt-BR" sz="4000" b="1" dirty="0" smtClean="0">
                <a:solidFill>
                  <a:schemeClr val="bg1"/>
                </a:solidFill>
                <a:latin typeface="Georgia" pitchFamily="18" charset="0"/>
                <a:ea typeface="BatangChe" pitchFamily="49" charset="-127"/>
              </a:rPr>
              <a:t>:</a:t>
            </a:r>
            <a:r>
              <a:rPr lang="pt-BR" dirty="0"/>
              <a:t/>
            </a:r>
            <a:br>
              <a:rPr lang="pt-BR" dirty="0"/>
            </a:br>
            <a:r>
              <a:rPr lang="pt-BR" sz="2200" b="1" dirty="0">
                <a:solidFill>
                  <a:schemeClr val="bg1"/>
                </a:solidFill>
              </a:rPr>
              <a:t/>
            </a:r>
            <a:br>
              <a:rPr lang="pt-BR" sz="2200" b="1" dirty="0">
                <a:solidFill>
                  <a:schemeClr val="bg1"/>
                </a:solidFill>
              </a:rPr>
            </a:br>
            <a:endParaRPr lang="pt-BR" sz="2200" b="1" dirty="0">
              <a:solidFill>
                <a:schemeClr val="bg1"/>
              </a:solidFill>
            </a:endParaRPr>
          </a:p>
        </p:txBody>
      </p:sp>
      <p:cxnSp>
        <p:nvCxnSpPr>
          <p:cNvPr id="4" name="Conector reto 3"/>
          <p:cNvCxnSpPr/>
          <p:nvPr/>
        </p:nvCxnSpPr>
        <p:spPr>
          <a:xfrm>
            <a:off x="3714744" y="4143380"/>
            <a:ext cx="4824536"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3563888" y="4365104"/>
            <a:ext cx="3621504" cy="830997"/>
          </a:xfrm>
          <a:prstGeom prst="rect">
            <a:avLst/>
          </a:prstGeom>
          <a:noFill/>
        </p:spPr>
        <p:txBody>
          <a:bodyPr wrap="none" rtlCol="0">
            <a:spAutoFit/>
          </a:bodyPr>
          <a:lstStyle/>
          <a:p>
            <a:pPr algn="ctr"/>
            <a:r>
              <a:rPr lang="pt-BR" sz="2400" b="1" i="1" dirty="0" smtClean="0">
                <a:solidFill>
                  <a:schemeClr val="bg1"/>
                </a:solidFill>
                <a:latin typeface="Century" pitchFamily="18" charset="0"/>
                <a:cs typeface="Arial" pitchFamily="34" charset="0"/>
              </a:rPr>
              <a:t>Marco Legal da Ciência,</a:t>
            </a:r>
            <a:r>
              <a:rPr lang="pt-BR" b="1" dirty="0" smtClean="0">
                <a:solidFill>
                  <a:schemeClr val="bg1"/>
                </a:solidFill>
              </a:rPr>
              <a:t/>
            </a:r>
            <a:br>
              <a:rPr lang="pt-BR" b="1" dirty="0" smtClean="0">
                <a:solidFill>
                  <a:schemeClr val="bg1"/>
                </a:solidFill>
              </a:rPr>
            </a:br>
            <a:r>
              <a:rPr lang="pt-BR" sz="2400" b="1" i="1" dirty="0" smtClean="0">
                <a:solidFill>
                  <a:schemeClr val="bg1"/>
                </a:solidFill>
                <a:latin typeface="Century" pitchFamily="18" charset="0"/>
                <a:cs typeface="Arial" pitchFamily="34" charset="0"/>
              </a:rPr>
              <a:t>Tecnologia e Inovação.</a:t>
            </a:r>
            <a:endParaRPr lang="pt-BR" sz="2400" b="1" i="1" dirty="0">
              <a:solidFill>
                <a:schemeClr val="bg1"/>
              </a:solidFill>
              <a:latin typeface="Century"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1857364"/>
            <a:ext cx="4071966" cy="4714908"/>
          </a:xfrm>
          <a:ln>
            <a:solidFill>
              <a:schemeClr val="tx1"/>
            </a:solidFill>
          </a:ln>
        </p:spPr>
        <p:txBody>
          <a:bodyPr>
            <a:noAutofit/>
          </a:bodyPr>
          <a:lstStyle/>
          <a:p>
            <a:pPr marL="0" indent="12700" algn="just">
              <a:buNone/>
            </a:pPr>
            <a:r>
              <a:rPr lang="pt-BR" sz="1600" dirty="0" smtClean="0">
                <a:solidFill>
                  <a:schemeClr val="tx1">
                    <a:lumMod val="75000"/>
                    <a:lumOff val="25000"/>
                  </a:schemeClr>
                </a:solidFill>
                <a:latin typeface="Century" pitchFamily="18" charset="0"/>
              </a:rPr>
              <a:t>Art. 7° Na hipótese de dispensa de licitação de que tratam o art. 24, caput, inciso XXXI, da Lei nº 8.666, de 1993, e o art. 3º da Lei nº 10.973, de 2004, para fins da cessão de uso de imóveis públicos para a instalação e a consolidação de ambientes promotores da inovação.</a:t>
            </a:r>
          </a:p>
          <a:p>
            <a:pPr marL="0" indent="12700" algn="just">
              <a:buNone/>
            </a:pPr>
            <a:endParaRPr lang="pt-BR" sz="1600" dirty="0" smtClean="0">
              <a:solidFill>
                <a:schemeClr val="tx1">
                  <a:lumMod val="75000"/>
                  <a:lumOff val="25000"/>
                </a:schemeClr>
              </a:solidFill>
              <a:latin typeface="Century" pitchFamily="18" charset="0"/>
            </a:endParaRPr>
          </a:p>
          <a:p>
            <a:pPr marL="0" indent="12700" algn="just">
              <a:buNone/>
            </a:pPr>
            <a:r>
              <a:rPr lang="pt-BR" sz="1600" dirty="0" smtClean="0">
                <a:solidFill>
                  <a:schemeClr val="tx1">
                    <a:lumMod val="75000"/>
                    <a:lumOff val="25000"/>
                  </a:schemeClr>
                </a:solidFill>
                <a:latin typeface="Century" pitchFamily="18" charset="0"/>
              </a:rPr>
              <a:t>§ 4º O cedente poderá receber os recursos</a:t>
            </a:r>
          </a:p>
          <a:p>
            <a:pPr marL="0" indent="12700" algn="just">
              <a:buNone/>
            </a:pPr>
            <a:r>
              <a:rPr lang="pt-BR" sz="1600" dirty="0" smtClean="0">
                <a:solidFill>
                  <a:schemeClr val="tx1">
                    <a:lumMod val="75000"/>
                    <a:lumOff val="25000"/>
                  </a:schemeClr>
                </a:solidFill>
                <a:latin typeface="Century" pitchFamily="18" charset="0"/>
              </a:rPr>
              <a:t>oriundos da contrapartida financeira e será</a:t>
            </a:r>
          </a:p>
          <a:p>
            <a:pPr marL="0" indent="12700" algn="just">
              <a:buNone/>
            </a:pPr>
            <a:r>
              <a:rPr lang="pt-BR" sz="1600" dirty="0" smtClean="0">
                <a:solidFill>
                  <a:schemeClr val="tx1">
                    <a:lumMod val="75000"/>
                    <a:lumOff val="25000"/>
                  </a:schemeClr>
                </a:solidFill>
                <a:latin typeface="Century" pitchFamily="18" charset="0"/>
              </a:rPr>
              <a:t>facultado ainda ao cedente dispor que tais</a:t>
            </a:r>
          </a:p>
          <a:p>
            <a:pPr marL="0" indent="12700" algn="just">
              <a:buNone/>
            </a:pPr>
            <a:r>
              <a:rPr lang="pt-BR" sz="1600" dirty="0" smtClean="0">
                <a:solidFill>
                  <a:schemeClr val="tx1">
                    <a:lumMod val="75000"/>
                    <a:lumOff val="25000"/>
                  </a:schemeClr>
                </a:solidFill>
                <a:latin typeface="Century" pitchFamily="18" charset="0"/>
              </a:rPr>
              <a:t>receitas serão recebidas por ICT pública federal diretamente ou, quando previsto em contrato ou convênio, por meio da fundação de apoio.</a:t>
            </a:r>
          </a:p>
          <a:p>
            <a:pPr marL="0" indent="12700" algn="just">
              <a:buFont typeface="Courier New" pitchFamily="49" charset="0"/>
              <a:buChar char="o"/>
            </a:pPr>
            <a:endParaRPr lang="pt-BR" sz="16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786314" y="1857364"/>
            <a:ext cx="4071966" cy="4214842"/>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dirty="0" smtClean="0">
                <a:solidFill>
                  <a:schemeClr val="tx1">
                    <a:lumMod val="75000"/>
                    <a:lumOff val="25000"/>
                  </a:schemeClr>
                </a:solidFill>
                <a:latin typeface="Century" pitchFamily="18" charset="0"/>
              </a:rPr>
              <a:t>Nas hipóteses de dispensa de licitação para cessão de uso de imóveis da IFES para instalação e consolidação de ambientes promotores de inovação, os recursos financeiros recebidos pelo cedente poderão ingressar via Fundação de Apoio, caso exista essa previsão no convênio ou contrato.</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1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 ICT de direito público deverá instituir sua </a:t>
            </a:r>
            <a:r>
              <a:rPr lang="pt-BR" sz="2000" dirty="0" smtClean="0">
                <a:solidFill>
                  <a:srgbClr val="FF0000"/>
                </a:solidFill>
                <a:latin typeface="Century" pitchFamily="18" charset="0"/>
              </a:rPr>
              <a:t>política de inovação </a:t>
            </a:r>
            <a:r>
              <a:rPr lang="pt-BR" sz="2000" dirty="0" smtClean="0">
                <a:solidFill>
                  <a:schemeClr val="tx1">
                    <a:lumMod val="75000"/>
                    <a:lumOff val="25000"/>
                  </a:schemeClr>
                </a:solidFill>
                <a:latin typeface="Century" pitchFamily="18" charset="0"/>
              </a:rPr>
              <a:t>que disporá sobre:</a:t>
            </a:r>
          </a:p>
          <a:p>
            <a:pPr marL="0" indent="12700" algn="just">
              <a:buNone/>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organização e a gestão dos processos que orientarão a transferência de tecnologia;</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geração de inovação no ambiente produtivo incluindo:</a:t>
            </a:r>
          </a:p>
          <a:p>
            <a:pPr marL="400050" lvl="1" indent="12700" algn="just">
              <a:buFont typeface="Courier New" pitchFamily="49" charset="0"/>
              <a:buChar char="o"/>
            </a:pPr>
            <a:r>
              <a:rPr lang="pt-BR" sz="1600" dirty="0" smtClean="0">
                <a:solidFill>
                  <a:schemeClr val="tx1">
                    <a:lumMod val="75000"/>
                    <a:lumOff val="25000"/>
                  </a:schemeClr>
                </a:solidFill>
                <a:latin typeface="Century" pitchFamily="18" charset="0"/>
              </a:rPr>
              <a:t>A participação, a remuneração, o afastamento e a licença de servidor ou empregado público nas atividades decorrentes das disposições deste Decreto;</a:t>
            </a:r>
          </a:p>
          <a:p>
            <a:pPr marL="400050" lvl="1" indent="12700" algn="just">
              <a:buFont typeface="Courier New" pitchFamily="49" charset="0"/>
              <a:buChar char="o"/>
            </a:pPr>
            <a:r>
              <a:rPr lang="pt-BR" sz="1600" dirty="0" smtClean="0">
                <a:solidFill>
                  <a:schemeClr val="tx1">
                    <a:lumMod val="75000"/>
                    <a:lumOff val="25000"/>
                  </a:schemeClr>
                </a:solidFill>
                <a:latin typeface="Century" pitchFamily="18" charset="0"/>
              </a:rPr>
              <a:t>A captação, a gestão e a aplicação das receitas próprias decorrentes das disposições deste Decreto;</a:t>
            </a:r>
          </a:p>
          <a:p>
            <a:pPr marL="400050" lvl="1" indent="12700" algn="just">
              <a:buFont typeface="Courier New" pitchFamily="49" charset="0"/>
              <a:buChar char="o"/>
            </a:pPr>
            <a:r>
              <a:rPr lang="pt-BR" sz="1600" dirty="0" smtClean="0">
                <a:solidFill>
                  <a:schemeClr val="tx1">
                    <a:lumMod val="75000"/>
                    <a:lumOff val="25000"/>
                  </a:schemeClr>
                </a:solidFill>
                <a:latin typeface="Century" pitchFamily="18" charset="0"/>
              </a:rPr>
              <a:t>A qualificação e a avaliação do uso da adoção dos resultados decorrentes de atividades e projetos de pesquisa; </a:t>
            </a:r>
          </a:p>
          <a:p>
            <a:pPr marL="400050" lvl="1" indent="12700" algn="just">
              <a:buFont typeface="Courier New" pitchFamily="49" charset="0"/>
              <a:buChar char="o"/>
            </a:pPr>
            <a:r>
              <a:rPr lang="pt-BR" sz="1600" dirty="0" smtClean="0">
                <a:solidFill>
                  <a:schemeClr val="tx1">
                    <a:lumMod val="75000"/>
                    <a:lumOff val="25000"/>
                  </a:schemeClr>
                </a:solidFill>
                <a:latin typeface="Century" pitchFamily="18" charset="0"/>
              </a:rPr>
              <a:t>O atendimento ao inventor independente. </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Regulamentação do Marco Legal</a:t>
            </a:r>
            <a:br>
              <a:rPr lang="pt-BR" sz="2400" b="1" i="1" dirty="0" smtClean="0">
                <a:solidFill>
                  <a:schemeClr val="tx1">
                    <a:lumMod val="65000"/>
                    <a:lumOff val="35000"/>
                  </a:schemeClr>
                </a:solidFill>
                <a:latin typeface="Georgia" pitchFamily="18" charset="0"/>
              </a:rPr>
            </a:br>
            <a:r>
              <a:rPr lang="pt-BR" sz="2400" b="1" i="1" dirty="0" smtClean="0">
                <a:solidFill>
                  <a:schemeClr val="tx1">
                    <a:lumMod val="65000"/>
                    <a:lumOff val="35000"/>
                  </a:schemeClr>
                </a:solidFill>
                <a:latin typeface="Georgia" pitchFamily="18" charset="0"/>
              </a:rPr>
              <a:t>Política de Inovação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Continuação:</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administração pública poderá conceder ao pesquisador público  licença para constituir empresa com a finalidade de desenvolver atividade empresarial relativa à inovação;</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representação da ICT pública, no âmbito de sua política de inovação, poderá ser </a:t>
            </a:r>
            <a:r>
              <a:rPr lang="pt-BR" sz="2000" dirty="0" smtClean="0">
                <a:solidFill>
                  <a:srgbClr val="FF0000"/>
                </a:solidFill>
                <a:latin typeface="Century" pitchFamily="18" charset="0"/>
              </a:rPr>
              <a:t>delegada</a:t>
            </a:r>
            <a:r>
              <a:rPr lang="pt-BR" sz="2000" dirty="0" smtClean="0">
                <a:solidFill>
                  <a:schemeClr val="tx1">
                    <a:lumMod val="75000"/>
                    <a:lumOff val="25000"/>
                  </a:schemeClr>
                </a:solidFill>
                <a:latin typeface="Century" pitchFamily="18" charset="0"/>
              </a:rPr>
              <a:t> ao gestor do Núcleo de Inovação Tecnológica.</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Regulamentação do Marco Legal</a:t>
            </a:r>
            <a:br>
              <a:rPr lang="pt-BR" sz="2400" b="1" i="1" dirty="0" smtClean="0">
                <a:solidFill>
                  <a:schemeClr val="tx1">
                    <a:lumMod val="65000"/>
                    <a:lumOff val="35000"/>
                  </a:schemeClr>
                </a:solidFill>
                <a:latin typeface="Georgia" pitchFamily="18" charset="0"/>
              </a:rPr>
            </a:br>
            <a:r>
              <a:rPr lang="pt-BR" sz="2400" b="1" i="1" dirty="0" smtClean="0">
                <a:solidFill>
                  <a:schemeClr val="tx1">
                    <a:lumMod val="65000"/>
                    <a:lumOff val="35000"/>
                  </a:schemeClr>
                </a:solidFill>
                <a:latin typeface="Georgia" pitchFamily="18" charset="0"/>
              </a:rPr>
              <a:t>Política de Inovação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4256536" cy="3042006"/>
          </a:xfrm>
        </p:spPr>
        <p:txBody>
          <a:bodyPr>
            <a:noAutofit/>
          </a:bodyPr>
          <a:lstStyle/>
          <a:p>
            <a:pPr marL="0" indent="12700" algn="just">
              <a:buNone/>
            </a:pPr>
            <a:r>
              <a:rPr lang="pt-BR" sz="1400" dirty="0" smtClean="0">
                <a:solidFill>
                  <a:schemeClr val="tx1">
                    <a:lumMod val="75000"/>
                    <a:lumOff val="25000"/>
                  </a:schemeClr>
                </a:solidFill>
                <a:latin typeface="Century" pitchFamily="18" charset="0"/>
              </a:rPr>
              <a:t>Art. 27. - Os órgãos e as entidades da administração pública poderão contratar diretamente ICT pública ou privada, entidades de direito privado sem fins lucrativos ou empresas, isoladamente ou em consórcio, voltadas para atividades de pesquisa e de reconhecida capacitação tecnológica no setor, com vistas à realização de atividades de pesquisa, desenvolvimento e inovação que envolvam risco tecnológico, para solução de problema técnico específico ou obtenção de produto, serviço ou processo inovador, nos termos do art. 20 da Lei nº 10.973, de 2004, e do inciso XXXI do art. 24 da Lei nº 8.666, de 1993.</a:t>
            </a: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642910" y="4429132"/>
            <a:ext cx="4256536" cy="2684816"/>
          </a:xfrm>
          <a:prstGeom prst="rect">
            <a:avLst/>
          </a:prstGeom>
        </p:spPr>
        <p:txBody>
          <a:bodyPr vert="horz" lIns="91440" tIns="45720" rIns="91440" bIns="45720" rtlCol="0">
            <a:noAutofit/>
          </a:bodyPr>
          <a:lstStyle/>
          <a:p>
            <a:pPr lvl="0" indent="12700" algn="just">
              <a:spcBef>
                <a:spcPct val="20000"/>
              </a:spcBef>
            </a:pPr>
            <a:r>
              <a:rPr lang="pt-BR" sz="1400" dirty="0" smtClean="0">
                <a:solidFill>
                  <a:schemeClr val="tx1">
                    <a:lumMod val="75000"/>
                    <a:lumOff val="25000"/>
                  </a:schemeClr>
                </a:solidFill>
                <a:latin typeface="Century" pitchFamily="18" charset="0"/>
              </a:rPr>
              <a:t>§ 9º  A celebração do contrato de encomenda tecnológica ficará condicionada à aprovação prévia de projeto específico, com etapas de execução do contrato estabelecidas em cronograma físico-financeiro, a ser elaborado pelo contratado, com observância aos objetivos a serem atingidos e aos requisitos que permitam a aplicação dos métodos e dos meios indispensáveis à verificação do andamento do projeto em cada etapa, além de outros elementos estabelecidos pelo contratante.</a:t>
            </a:r>
          </a:p>
          <a:p>
            <a:pPr lvl="0" indent="12700" algn="just">
              <a:spcBef>
                <a:spcPct val="20000"/>
              </a:spcBef>
            </a:pPr>
            <a:endParaRPr lang="pt-BR" sz="1400" dirty="0" smtClean="0">
              <a:solidFill>
                <a:schemeClr val="tx1">
                  <a:lumMod val="75000"/>
                  <a:lumOff val="25000"/>
                </a:schemeClr>
              </a:solidFill>
              <a:latin typeface="Century" pitchFamily="18" charset="0"/>
            </a:endParaRPr>
          </a:p>
        </p:txBody>
      </p:sp>
      <p:sp>
        <p:nvSpPr>
          <p:cNvPr id="7" name="Espaço Reservado para Conteúdo 2"/>
          <p:cNvSpPr txBox="1">
            <a:spLocks/>
          </p:cNvSpPr>
          <p:nvPr/>
        </p:nvSpPr>
        <p:spPr>
          <a:xfrm>
            <a:off x="4887464" y="2500306"/>
            <a:ext cx="4256536" cy="3071834"/>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1400" dirty="0" smtClean="0">
                <a:solidFill>
                  <a:schemeClr val="tx1">
                    <a:lumMod val="75000"/>
                    <a:lumOff val="25000"/>
                  </a:schemeClr>
                </a:solidFill>
                <a:latin typeface="Century" pitchFamily="18" charset="0"/>
              </a:rPr>
              <a:t>Permite que os órgãos e as entidades da administração pública, como por exemplo, as </a:t>
            </a:r>
            <a:r>
              <a:rPr lang="pt-BR" sz="1400" dirty="0" smtClean="0">
                <a:solidFill>
                  <a:schemeClr val="tx1">
                    <a:lumMod val="75000"/>
                    <a:lumOff val="25000"/>
                  </a:schemeClr>
                </a:solidFill>
                <a:latin typeface="Century" pitchFamily="18" charset="0"/>
              </a:rPr>
              <a:t>secretarias </a:t>
            </a:r>
            <a:r>
              <a:rPr lang="pt-BR" sz="1400" dirty="0" smtClean="0">
                <a:solidFill>
                  <a:schemeClr val="tx1">
                    <a:lumMod val="75000"/>
                    <a:lumOff val="25000"/>
                  </a:schemeClr>
                </a:solidFill>
                <a:latin typeface="Century" pitchFamily="18" charset="0"/>
              </a:rPr>
              <a:t>de governo e prefeituras, contratem diretamente entidade privada sem fins lucrativos voltadas para atividades de pesquisa (Fundações de Apoio) de  forma isolada ou em conjunto com outra entidade (consórcio), para realização de atividades de pesquisa, desenvolvimento e inovação que envolvam risco tecnológico para a solução de problema tecnológico específico ou obtenção de produto, serviço ou processo inovador. Ou seja, não precisará de processo de seleção pública ou dispensa/inexigibilidade de licitação.</a:t>
            </a:r>
          </a:p>
          <a:p>
            <a:pPr lvl="0" indent="12700" algn="just">
              <a:spcBef>
                <a:spcPct val="20000"/>
              </a:spcBef>
            </a:pPr>
            <a:endParaRPr lang="pt-BR" sz="1400" dirty="0" smtClean="0">
              <a:solidFill>
                <a:schemeClr val="tx1">
                  <a:lumMod val="75000"/>
                  <a:lumOff val="25000"/>
                </a:schemeClr>
              </a:solidFill>
              <a:latin typeface="Century" pitchFamily="18" charset="0"/>
            </a:endParaRPr>
          </a:p>
        </p:txBody>
      </p:sp>
      <p:sp>
        <p:nvSpPr>
          <p:cNvPr id="8" name="Retângulo 7"/>
          <p:cNvSpPr/>
          <p:nvPr/>
        </p:nvSpPr>
        <p:spPr>
          <a:xfrm>
            <a:off x="642910" y="1428736"/>
            <a:ext cx="4214842" cy="542926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458564"/>
            <a:ext cx="8363272" cy="5256584"/>
          </a:xfrm>
        </p:spPr>
        <p:txBody>
          <a:bodyPr>
            <a:noAutofit/>
          </a:bodyPr>
          <a:lstStyle/>
          <a:p>
            <a:pPr marL="0" indent="12700" algn="just">
              <a:buFont typeface="Courier New" pitchFamily="49" charset="0"/>
              <a:buChar char="o"/>
            </a:pPr>
            <a:r>
              <a:rPr lang="pt-BR" sz="2400" dirty="0" smtClean="0">
                <a:solidFill>
                  <a:schemeClr val="tx1">
                    <a:lumMod val="75000"/>
                    <a:lumOff val="25000"/>
                  </a:schemeClr>
                </a:solidFill>
                <a:latin typeface="Century" pitchFamily="18" charset="0"/>
              </a:rPr>
              <a:t>Termo de Outorga</a:t>
            </a:r>
          </a:p>
          <a:p>
            <a:pPr marL="400050" lvl="1" indent="12700" algn="just"/>
            <a:r>
              <a:rPr lang="pt-BR" sz="1800" dirty="0" smtClean="0">
                <a:solidFill>
                  <a:schemeClr val="tx1">
                    <a:lumMod val="75000"/>
                    <a:lumOff val="25000"/>
                  </a:schemeClr>
                </a:solidFill>
                <a:latin typeface="Century" pitchFamily="18" charset="0"/>
              </a:rPr>
              <a:t>Utilizado para concessão de bolsas, de auxílios, de bônus tecnológico e de subvenção econômica.</a:t>
            </a:r>
          </a:p>
          <a:p>
            <a:pPr marL="0" indent="12700" algn="just">
              <a:buFont typeface="Courier New" pitchFamily="49" charset="0"/>
              <a:buChar char="o"/>
            </a:pPr>
            <a:r>
              <a:rPr lang="pt-BR" sz="2400" dirty="0" smtClean="0">
                <a:solidFill>
                  <a:schemeClr val="tx1">
                    <a:lumMod val="75000"/>
                    <a:lumOff val="25000"/>
                  </a:schemeClr>
                </a:solidFill>
                <a:latin typeface="Century" pitchFamily="18" charset="0"/>
              </a:rPr>
              <a:t>Acordo de Parceria para P,</a:t>
            </a:r>
            <a:r>
              <a:rPr lang="pt-BR" sz="2400" dirty="0" err="1" smtClean="0">
                <a:solidFill>
                  <a:schemeClr val="tx1">
                    <a:lumMod val="75000"/>
                    <a:lumOff val="25000"/>
                  </a:schemeClr>
                </a:solidFill>
                <a:latin typeface="Century" pitchFamily="18" charset="0"/>
              </a:rPr>
              <a:t>D&amp;I</a:t>
            </a:r>
            <a:endParaRPr lang="pt-BR" sz="2400" dirty="0" smtClean="0">
              <a:solidFill>
                <a:schemeClr val="tx1">
                  <a:lumMod val="75000"/>
                  <a:lumOff val="25000"/>
                </a:schemeClr>
              </a:solidFill>
              <a:latin typeface="Century" pitchFamily="18" charset="0"/>
            </a:endParaRPr>
          </a:p>
          <a:p>
            <a:pPr marL="400050" lvl="1" indent="12700" algn="just"/>
            <a:r>
              <a:rPr lang="pt-BR" sz="1800" dirty="0" smtClean="0">
                <a:solidFill>
                  <a:schemeClr val="tx1">
                    <a:lumMod val="75000"/>
                    <a:lumOff val="25000"/>
                  </a:schemeClr>
                </a:solidFill>
                <a:latin typeface="Century" pitchFamily="18" charset="0"/>
              </a:rPr>
              <a:t>Celebrado por ICT com instituições públicas ou privadas para realização de atividades conjuntas de pesquisa científica e tecnológica e de desenvolvimento de tecnologia, produto, serviço ou processo, sem transferência de recursos financeiros públicos para o parceiro privado. </a:t>
            </a:r>
          </a:p>
          <a:p>
            <a:pPr marL="0" indent="12700" algn="just">
              <a:buFont typeface="Courier New" pitchFamily="49" charset="0"/>
              <a:buChar char="o"/>
            </a:pPr>
            <a:r>
              <a:rPr lang="pt-BR" sz="2400" dirty="0" smtClean="0">
                <a:solidFill>
                  <a:schemeClr val="tx1">
                    <a:lumMod val="75000"/>
                    <a:lumOff val="25000"/>
                  </a:schemeClr>
                </a:solidFill>
                <a:latin typeface="Century" pitchFamily="18" charset="0"/>
              </a:rPr>
              <a:t>Convênio para Pesquisa, Desenvolvimento e Inovação</a:t>
            </a:r>
          </a:p>
          <a:p>
            <a:pPr marL="400050" lvl="1" indent="12700" algn="just"/>
            <a:r>
              <a:rPr lang="pt-BR" sz="1800" dirty="0" smtClean="0">
                <a:solidFill>
                  <a:schemeClr val="tx1">
                    <a:lumMod val="75000"/>
                    <a:lumOff val="25000"/>
                  </a:schemeClr>
                </a:solidFill>
                <a:latin typeface="Century" pitchFamily="18" charset="0"/>
              </a:rPr>
              <a:t>Celebrado entre os órgãos e as entidades da União, as agências de fomento e as ICT públicas e privadas para execução de projetos de P,</a:t>
            </a:r>
            <a:r>
              <a:rPr lang="pt-BR" sz="1800" dirty="0" err="1" smtClean="0">
                <a:solidFill>
                  <a:schemeClr val="tx1">
                    <a:lumMod val="75000"/>
                    <a:lumOff val="25000"/>
                  </a:schemeClr>
                </a:solidFill>
                <a:latin typeface="Century" pitchFamily="18" charset="0"/>
              </a:rPr>
              <a:t>D&amp;I</a:t>
            </a:r>
            <a:r>
              <a:rPr lang="pt-BR" sz="1800" dirty="0" smtClean="0">
                <a:solidFill>
                  <a:schemeClr val="tx1">
                    <a:lumMod val="75000"/>
                    <a:lumOff val="25000"/>
                  </a:schemeClr>
                </a:solidFill>
                <a:latin typeface="Century" pitchFamily="18" charset="0"/>
              </a:rPr>
              <a:t>, com transferência de recursos financeiros públicos.</a:t>
            </a: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Regulamentação do Marco Legal</a:t>
            </a:r>
            <a:br>
              <a:rPr lang="pt-BR" sz="2400" b="1" i="1" dirty="0" smtClean="0">
                <a:solidFill>
                  <a:schemeClr val="tx1">
                    <a:lumMod val="65000"/>
                    <a:lumOff val="35000"/>
                  </a:schemeClr>
                </a:solidFill>
                <a:latin typeface="Georgia" pitchFamily="18" charset="0"/>
              </a:rPr>
            </a:br>
            <a:r>
              <a:rPr lang="pt-BR" sz="2400" b="1" i="1" dirty="0" smtClean="0">
                <a:solidFill>
                  <a:schemeClr val="tx1">
                    <a:lumMod val="65000"/>
                    <a:lumOff val="35000"/>
                  </a:schemeClr>
                </a:solidFill>
                <a:latin typeface="Georgia" pitchFamily="18" charset="0"/>
              </a:rPr>
              <a:t>Instrumentos Jurídicos de Parcerias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3470718" cy="4899394"/>
          </a:xfrm>
          <a:ln>
            <a:solidFill>
              <a:schemeClr val="tx1">
                <a:lumMod val="50000"/>
                <a:lumOff val="50000"/>
              </a:schemeClr>
            </a:solidFill>
          </a:ln>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Art. 34 §1º Cada órgão ou entidade estabelecerá em ato normativo as condições, os valores, os prazos e as responsabilidades dos termos de outorga que utilizar, observadas as seguintes disposições:</a:t>
            </a:r>
          </a:p>
          <a:p>
            <a:pPr marL="0" indent="12700" algn="just">
              <a:buNone/>
            </a:pPr>
            <a:endParaRPr lang="pt-BR" sz="2000" dirty="0" smtClean="0">
              <a:solidFill>
                <a:schemeClr val="tx1">
                  <a:lumMod val="75000"/>
                  <a:lumOff val="25000"/>
                </a:schemeClr>
              </a:solidFill>
              <a:latin typeface="Century" pitchFamily="18" charset="0"/>
            </a:endParaRPr>
          </a:p>
          <a:p>
            <a:pPr marL="0" indent="12700" algn="just">
              <a:buNone/>
            </a:pPr>
            <a:r>
              <a:rPr lang="pt-BR" sz="2000" dirty="0" smtClean="0">
                <a:solidFill>
                  <a:schemeClr val="tx1">
                    <a:lumMod val="75000"/>
                    <a:lumOff val="25000"/>
                  </a:schemeClr>
                </a:solidFill>
                <a:latin typeface="Century" pitchFamily="18" charset="0"/>
              </a:rPr>
              <a:t>II - Os valores serão compatíveis com a complexidade do projeto de pesquisa e com a qualificação dos profissionais;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786314" y="1357298"/>
            <a:ext cx="3470718" cy="4899394"/>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Indica que os valores das bolsas pagas serão compatíveis com a complexidade do projeto e com a qualificação dos profissionais. Diferente do texto do Decreto nº 7.423/2010 que indica utilizar por base os valores pagos pelos órgãos de fomento.</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20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1315688"/>
            <a:ext cx="4185098" cy="5256584"/>
          </a:xfrm>
          <a:ln>
            <a:solidFill>
              <a:schemeClr val="tx1">
                <a:lumMod val="50000"/>
                <a:lumOff val="50000"/>
              </a:schemeClr>
            </a:solidFill>
          </a:ln>
        </p:spPr>
        <p:txBody>
          <a:bodyPr>
            <a:noAutofit/>
          </a:bodyPr>
          <a:lstStyle/>
          <a:p>
            <a:pPr marL="0" indent="12700" algn="just">
              <a:buNone/>
            </a:pPr>
            <a:r>
              <a:rPr lang="pt-BR" sz="1400" dirty="0" smtClean="0">
                <a:solidFill>
                  <a:schemeClr val="tx1">
                    <a:lumMod val="75000"/>
                    <a:lumOff val="25000"/>
                  </a:schemeClr>
                </a:solidFill>
                <a:latin typeface="Century" pitchFamily="18" charset="0"/>
              </a:rPr>
              <a:t>Art. 35. § 1º - A celebração do acordo de parceria para pesquisa, desenvolvimento e inovação deverá ser precedida da negociação entre os parceiros do plano de trabalho, do qual deverá constar obrigatoriamente:</a:t>
            </a:r>
          </a:p>
          <a:p>
            <a:pPr marL="0" indent="12700" algn="just">
              <a:buNone/>
            </a:pPr>
            <a:endParaRPr lang="pt-BR" sz="1400" dirty="0" smtClean="0">
              <a:solidFill>
                <a:schemeClr val="tx1">
                  <a:lumMod val="75000"/>
                  <a:lumOff val="25000"/>
                </a:schemeClr>
              </a:solidFill>
              <a:latin typeface="Century" pitchFamily="18" charset="0"/>
            </a:endParaRPr>
          </a:p>
          <a:p>
            <a:pPr marL="0" indent="12700" algn="just">
              <a:buNone/>
            </a:pPr>
            <a:r>
              <a:rPr lang="pt-BR" sz="1400" dirty="0" smtClean="0">
                <a:solidFill>
                  <a:schemeClr val="tx1">
                    <a:lumMod val="75000"/>
                    <a:lumOff val="25000"/>
                  </a:schemeClr>
                </a:solidFill>
                <a:latin typeface="Century" pitchFamily="18" charset="0"/>
              </a:rPr>
              <a:t>I - a descrição das atividades conjuntas a serem executadas, de maneira a assegurar discricionariedade aos parceiros para exercer as atividades com vistas ao </a:t>
            </a:r>
            <a:r>
              <a:rPr lang="pt-BR" sz="1400" dirty="0" err="1" smtClean="0">
                <a:solidFill>
                  <a:schemeClr val="tx1">
                    <a:lumMod val="75000"/>
                    <a:lumOff val="25000"/>
                  </a:schemeClr>
                </a:solidFill>
                <a:latin typeface="Century" pitchFamily="18" charset="0"/>
              </a:rPr>
              <a:t>atingimento</a:t>
            </a:r>
            <a:r>
              <a:rPr lang="pt-BR" sz="1400" dirty="0" smtClean="0">
                <a:solidFill>
                  <a:schemeClr val="tx1">
                    <a:lumMod val="75000"/>
                    <a:lumOff val="25000"/>
                  </a:schemeClr>
                </a:solidFill>
                <a:latin typeface="Century" pitchFamily="18" charset="0"/>
              </a:rPr>
              <a:t> dos resultados pretendidos;</a:t>
            </a:r>
          </a:p>
          <a:p>
            <a:pPr marL="0" indent="12700" algn="just">
              <a:buNone/>
            </a:pPr>
            <a:r>
              <a:rPr lang="pt-BR" sz="1400" dirty="0" smtClean="0">
                <a:solidFill>
                  <a:schemeClr val="tx1">
                    <a:lumMod val="75000"/>
                    <a:lumOff val="25000"/>
                  </a:schemeClr>
                </a:solidFill>
                <a:latin typeface="Century" pitchFamily="18" charset="0"/>
              </a:rPr>
              <a:t>II - a estipulação das metas a serem atingidas e os prazos previstos para execução, além dos parâmetros a serem utilizados para a aferição do cumprimento das metas, considerados os riscos</a:t>
            </a:r>
          </a:p>
          <a:p>
            <a:pPr marL="0" indent="12700" algn="just">
              <a:buNone/>
            </a:pPr>
            <a:r>
              <a:rPr lang="pt-BR" sz="1400" dirty="0" smtClean="0">
                <a:solidFill>
                  <a:schemeClr val="tx1">
                    <a:lumMod val="75000"/>
                    <a:lumOff val="25000"/>
                  </a:schemeClr>
                </a:solidFill>
                <a:latin typeface="Century" pitchFamily="18" charset="0"/>
              </a:rPr>
              <a:t>inerentes aos projetos de pesquisa, desenvolvimento e inovação; </a:t>
            </a:r>
          </a:p>
          <a:p>
            <a:pPr marL="0" indent="12700" algn="just">
              <a:buNone/>
            </a:pPr>
            <a:r>
              <a:rPr lang="pt-BR" sz="1400" dirty="0" smtClean="0">
                <a:solidFill>
                  <a:schemeClr val="tx1">
                    <a:lumMod val="75000"/>
                    <a:lumOff val="25000"/>
                  </a:schemeClr>
                </a:solidFill>
                <a:latin typeface="Century" pitchFamily="18" charset="0"/>
              </a:rPr>
              <a:t>III - a descrição, nos termos estabelecidos no § 3º, dos meios a serem empregados pelos parceiros; e</a:t>
            </a:r>
          </a:p>
          <a:p>
            <a:pPr marL="0" indent="12700" algn="just">
              <a:buNone/>
            </a:pPr>
            <a:r>
              <a:rPr lang="pt-BR" sz="1400" dirty="0" smtClean="0">
                <a:solidFill>
                  <a:schemeClr val="tx1">
                    <a:lumMod val="75000"/>
                    <a:lumOff val="25000"/>
                  </a:schemeClr>
                </a:solidFill>
                <a:latin typeface="Century" pitchFamily="18" charset="0"/>
              </a:rPr>
              <a:t>IV - a previsão da concessão de bolsas, quando couber, nos termos estabelecidos no § 4º.</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958902" y="3357562"/>
            <a:ext cx="4185098" cy="857256"/>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1400" dirty="0" smtClean="0">
                <a:solidFill>
                  <a:schemeClr val="tx1">
                    <a:lumMod val="75000"/>
                    <a:lumOff val="25000"/>
                  </a:schemeClr>
                </a:solidFill>
                <a:latin typeface="Century" pitchFamily="18" charset="0"/>
              </a:rPr>
              <a:t>Necessidade de plano de trabalho negociado entre as partes e traz os requisitos mínimos obrigatórios, nos acordos de parceria.</a:t>
            </a:r>
          </a:p>
        </p:txBody>
      </p:sp>
      <p:sp>
        <p:nvSpPr>
          <p:cNvPr id="7" name="Espaço Reservado para Conteúdo 2"/>
          <p:cNvSpPr txBox="1">
            <a:spLocks/>
          </p:cNvSpPr>
          <p:nvPr/>
        </p:nvSpPr>
        <p:spPr>
          <a:xfrm>
            <a:off x="4958902" y="1328270"/>
            <a:ext cx="4185098" cy="1214446"/>
          </a:xfrm>
          <a:prstGeom prst="rect">
            <a:avLst/>
          </a:prstGeom>
          <a:ln>
            <a:solidFill>
              <a:schemeClr val="tx1">
                <a:lumMod val="50000"/>
                <a:lumOff val="50000"/>
              </a:schemeClr>
            </a:solidFill>
          </a:ln>
        </p:spPr>
        <p:txBody>
          <a:bodyPr vert="horz" lIns="91440" tIns="45720" rIns="91440" bIns="45720" rtlCol="0">
            <a:noAutofit/>
          </a:bodyPr>
          <a:lstStyle/>
          <a:p>
            <a:pPr lvl="0" indent="12700" algn="just">
              <a:spcBef>
                <a:spcPct val="20000"/>
              </a:spcBef>
            </a:pPr>
            <a:r>
              <a:rPr lang="pt-BR" sz="1400" dirty="0" smtClean="0">
                <a:solidFill>
                  <a:schemeClr val="tx1">
                    <a:lumMod val="75000"/>
                    <a:lumOff val="25000"/>
                  </a:schemeClr>
                </a:solidFill>
                <a:latin typeface="Century" pitchFamily="18" charset="0"/>
              </a:rPr>
              <a:t>§ 2º O plano de trabalho constará como anexo do acordo de parceria e será parte integrante e indissociável deste, e somente poderá ser modificado segundo os critérios e a forma definidos em comum acordo entre os partícipes.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2030068"/>
            <a:ext cx="4185098" cy="3399196"/>
          </a:xfrm>
          <a:ln>
            <a:solidFill>
              <a:schemeClr val="tx1">
                <a:lumMod val="50000"/>
                <a:lumOff val="50000"/>
              </a:schemeClr>
            </a:solidFill>
          </a:ln>
        </p:spPr>
        <p:txBody>
          <a:bodyPr>
            <a:noAutofit/>
          </a:bodyPr>
          <a:lstStyle/>
          <a:p>
            <a:pPr marL="0" indent="12700" algn="just">
              <a:buNone/>
            </a:pPr>
            <a:r>
              <a:rPr lang="pt-BR" sz="1800" dirty="0" smtClean="0">
                <a:solidFill>
                  <a:schemeClr val="tx1">
                    <a:lumMod val="75000"/>
                    <a:lumOff val="25000"/>
                  </a:schemeClr>
                </a:solidFill>
                <a:latin typeface="Century" pitchFamily="18" charset="0"/>
              </a:rPr>
              <a:t>Art. 35. § 4º - O servidor, o militar, o empregado da ICT pública e o estudante de curso técnico, de graduação ou de pós- graduação, envolvidos na execução das atividades previstas no caput poderão receber bolsa de estímulo à inovação diretamente da ICT a que estiverem vinculados, de fundação de apoio ou de agência de fomento, observado o disposto no § 4º do art. 9º da Lei nº 10.973, de 2004.</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958902" y="3000372"/>
            <a:ext cx="4185098" cy="1571636"/>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1600" dirty="0" smtClean="0">
                <a:solidFill>
                  <a:schemeClr val="tx1">
                    <a:lumMod val="75000"/>
                    <a:lumOff val="25000"/>
                  </a:schemeClr>
                </a:solidFill>
                <a:latin typeface="Century" pitchFamily="18" charset="0"/>
              </a:rPr>
              <a:t>Permite que a percepção de bolsa de estímulo à inovação paga aos servidores, empregados, alunos de graduação e pós graduação das </a:t>
            </a:r>
            <a:r>
              <a:rPr lang="pt-BR" sz="1600" dirty="0" err="1" smtClean="0">
                <a:solidFill>
                  <a:schemeClr val="tx1">
                    <a:lumMod val="75000"/>
                    <a:lumOff val="25000"/>
                  </a:schemeClr>
                </a:solidFill>
                <a:latin typeface="Century" pitchFamily="18" charset="0"/>
              </a:rPr>
              <a:t>ICT’s</a:t>
            </a:r>
            <a:r>
              <a:rPr lang="pt-BR" sz="1600" dirty="0" smtClean="0">
                <a:solidFill>
                  <a:schemeClr val="tx1">
                    <a:lumMod val="75000"/>
                    <a:lumOff val="25000"/>
                  </a:schemeClr>
                </a:solidFill>
                <a:latin typeface="Century" pitchFamily="18" charset="0"/>
              </a:rPr>
              <a:t> públicas, seja realizada por meio da sua fundação de apoio.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857224" y="1643026"/>
            <a:ext cx="7786742" cy="4786370"/>
          </a:xfrm>
          <a:ln>
            <a:no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Poderão ocorrer a transposição, o remanejamento ou a transferência de recursos de categoria de programação para outra; </a:t>
            </a:r>
          </a:p>
          <a:p>
            <a:pPr marL="0" indent="12700" algn="just">
              <a:buNone/>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Alterações na distribuição entre grupos de natureza de despesa que não ultrapassarem vinte por cento do valor total do projeto ficarão dispensadas de prévia anuência da concedente;</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Alterações Orçamentárias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2030068"/>
            <a:ext cx="4185098" cy="2613378"/>
          </a:xfrm>
          <a:ln>
            <a:solidFill>
              <a:schemeClr val="tx1">
                <a:lumMod val="50000"/>
                <a:lumOff val="50000"/>
              </a:schemeClr>
            </a:solidFill>
          </a:ln>
        </p:spPr>
        <p:txBody>
          <a:bodyPr>
            <a:noAutofit/>
          </a:bodyPr>
          <a:lstStyle/>
          <a:p>
            <a:pPr marL="0" indent="12700" algn="just">
              <a:buNone/>
            </a:pPr>
            <a:r>
              <a:rPr lang="pt-BR" sz="1800" dirty="0" smtClean="0">
                <a:solidFill>
                  <a:schemeClr val="tx1">
                    <a:lumMod val="75000"/>
                    <a:lumOff val="25000"/>
                  </a:schemeClr>
                </a:solidFill>
                <a:latin typeface="Century" pitchFamily="18" charset="0"/>
              </a:rPr>
              <a:t>Art. 46. - A transposição, o remanejamento ou a transferência de recursos de categoria de programação para outra poderão ocorrer com o objetivo de conferir eficácia e eficiência às atividades de ciência, tecnologia e inovação, em atendimento ao disposto no § 5º do art. 167 da Constituição.</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958902" y="2571744"/>
            <a:ext cx="4185098" cy="1428760"/>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dirty="0" smtClean="0">
                <a:solidFill>
                  <a:schemeClr val="tx1">
                    <a:lumMod val="75000"/>
                    <a:lumOff val="25000"/>
                  </a:schemeClr>
                </a:solidFill>
                <a:latin typeface="Century" pitchFamily="18" charset="0"/>
              </a:rPr>
              <a:t>Permite a transferência de recursos, por meio de remanejamento e/ou transposição, dentro da previsão orçamentária do projeto, desde que não haja alteração de valor.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40768"/>
            <a:ext cx="8363272" cy="5256584"/>
          </a:xfrm>
        </p:spPr>
        <p:txBody>
          <a:bodyPr>
            <a:noAutofit/>
          </a:bodyPr>
          <a:lstStyle/>
          <a:p>
            <a:pPr marL="0" indent="12700" algn="just">
              <a:buFont typeface="Courier New" pitchFamily="49" charset="0"/>
              <a:buChar char="o"/>
            </a:pPr>
            <a:r>
              <a:rPr lang="pt-BR" sz="2200" dirty="0" smtClean="0">
                <a:solidFill>
                  <a:schemeClr val="tx1">
                    <a:lumMod val="75000"/>
                    <a:lumOff val="25000"/>
                  </a:schemeClr>
                </a:solidFill>
                <a:latin typeface="Century" pitchFamily="18" charset="0"/>
              </a:rPr>
              <a:t> Conhecimento – Científico e Tecnológico;</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200" dirty="0" smtClean="0">
                <a:solidFill>
                  <a:schemeClr val="tx1">
                    <a:lumMod val="75000"/>
                    <a:lumOff val="25000"/>
                  </a:schemeClr>
                </a:solidFill>
                <a:latin typeface="Century" pitchFamily="18" charset="0"/>
              </a:rPr>
              <a:t>Pessoas – Cientistas, Pesquisadores e Empreendedores;</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200" dirty="0" err="1" smtClean="0">
                <a:solidFill>
                  <a:schemeClr val="tx1">
                    <a:lumMod val="75000"/>
                    <a:lumOff val="25000"/>
                  </a:schemeClr>
                </a:solidFill>
                <a:latin typeface="Century" pitchFamily="18" charset="0"/>
              </a:rPr>
              <a:t>Infraestrutura</a:t>
            </a:r>
            <a:r>
              <a:rPr lang="pt-BR" sz="2200" dirty="0" smtClean="0">
                <a:solidFill>
                  <a:schemeClr val="tx1">
                    <a:lumMod val="75000"/>
                    <a:lumOff val="25000"/>
                  </a:schemeClr>
                </a:solidFill>
                <a:latin typeface="Century" pitchFamily="18" charset="0"/>
              </a:rPr>
              <a:t> – Laboratórios, Instalações e Equipamentos;</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200" dirty="0" smtClean="0">
                <a:solidFill>
                  <a:schemeClr val="tx1">
                    <a:lumMod val="75000"/>
                    <a:lumOff val="25000"/>
                  </a:schemeClr>
                </a:solidFill>
                <a:latin typeface="Century" pitchFamily="18" charset="0"/>
              </a:rPr>
              <a:t>Recursos Financeiros – Públicos e Privados;</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200" dirty="0" smtClean="0">
                <a:solidFill>
                  <a:schemeClr val="tx1">
                    <a:lumMod val="75000"/>
                    <a:lumOff val="25000"/>
                  </a:schemeClr>
                </a:solidFill>
                <a:latin typeface="Century" pitchFamily="18" charset="0"/>
              </a:rPr>
              <a:t>Segurança – Jurídica, Administrativa, Política, Econômica e Social;</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200" dirty="0" smtClean="0">
                <a:solidFill>
                  <a:schemeClr val="tx1">
                    <a:lumMod val="75000"/>
                    <a:lumOff val="25000"/>
                  </a:schemeClr>
                </a:solidFill>
                <a:latin typeface="Century" pitchFamily="18" charset="0"/>
              </a:rPr>
              <a:t>Estímulos – Ambiente Criativo, Competitividade, Incentivos.</a:t>
            </a: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2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188640"/>
            <a:ext cx="8229600" cy="1143000"/>
          </a:xfrm>
        </p:spPr>
        <p:txBody>
          <a:bodyPr>
            <a:normAutofit/>
          </a:bodyPr>
          <a:lstStyle/>
          <a:p>
            <a:pPr algn="r"/>
            <a:r>
              <a:rPr lang="pt-BR" sz="4000" b="1" i="1" dirty="0" smtClean="0">
                <a:solidFill>
                  <a:schemeClr val="tx1">
                    <a:lumMod val="65000"/>
                    <a:lumOff val="35000"/>
                  </a:schemeClr>
                </a:solidFill>
                <a:latin typeface="Georgia" pitchFamily="18" charset="0"/>
              </a:rPr>
              <a:t>Cenário para Inovação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2030068"/>
            <a:ext cx="4185098" cy="3542072"/>
          </a:xfrm>
          <a:ln>
            <a:solidFill>
              <a:schemeClr val="tx1">
                <a:lumMod val="50000"/>
                <a:lumOff val="50000"/>
              </a:schemeClr>
            </a:solidFill>
          </a:ln>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Art. 46. § 1º - No âmbito de cada projeto de pesquisa, desenvolvimento e inovação, o pesquisador responsável indicará a necessidade de alteração das categorias de programação, as dotações orçamentárias e a distribuição entre grupos de natureza de despesa em referência ao projeto de pesquisa aprovado originalmente.</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958902" y="2571744"/>
            <a:ext cx="4185098" cy="1428760"/>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Informa que fica a cargo do pesquisador responsável justificar a necessidade das alterações do plano de trabalho.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2030068"/>
            <a:ext cx="4185098" cy="3756386"/>
          </a:xfrm>
          <a:ln>
            <a:solidFill>
              <a:schemeClr val="tx1">
                <a:lumMod val="50000"/>
                <a:lumOff val="50000"/>
              </a:schemeClr>
            </a:solidFill>
          </a:ln>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Art. 46. § 3º - Alterações na distribuição entre grupos de natureza de despesa que não ultrapassarem vinte por cento do valor</a:t>
            </a:r>
          </a:p>
          <a:p>
            <a:pPr marL="0" indent="12700" algn="just">
              <a:buNone/>
            </a:pPr>
            <a:r>
              <a:rPr lang="pt-BR" sz="2000" dirty="0" smtClean="0">
                <a:solidFill>
                  <a:schemeClr val="tx1">
                    <a:lumMod val="75000"/>
                    <a:lumOff val="25000"/>
                  </a:schemeClr>
                </a:solidFill>
                <a:latin typeface="Century" pitchFamily="18" charset="0"/>
              </a:rPr>
              <a:t>total do projeto ficarão dispensadas de prévia anuência da concedente, hipótese em que deverão ser comunicadas pelo responsável pelo projeto, observadas as regras definidas pela concedente.</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958902" y="2571744"/>
            <a:ext cx="4185098" cy="1928826"/>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As alterações em até 20% do valor total do projeto dispensa anuência prévia do concedente, cabendo ao coordenador comunicar e observar as regras do concedente.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8358246" cy="3714776"/>
          </a:xfrm>
          <a:ln>
            <a:solidFill>
              <a:schemeClr val="tx1">
                <a:lumMod val="50000"/>
                <a:lumOff val="50000"/>
              </a:schemeClr>
            </a:solid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Etapas da prestação de contas (art. 47, I e II):</a:t>
            </a:r>
          </a:p>
          <a:p>
            <a:pPr marL="400050" lvl="1" indent="12700" algn="just"/>
            <a:r>
              <a:rPr lang="pt-BR" sz="2000" dirty="0" smtClean="0">
                <a:solidFill>
                  <a:schemeClr val="tx1">
                    <a:lumMod val="75000"/>
                    <a:lumOff val="25000"/>
                  </a:schemeClr>
                </a:solidFill>
                <a:latin typeface="Century" pitchFamily="18" charset="0"/>
              </a:rPr>
              <a:t>monitoramento e avaliação por meio de formulário de resultado</a:t>
            </a:r>
          </a:p>
          <a:p>
            <a:pPr marL="400050" lvl="1" indent="12700" algn="just"/>
            <a:r>
              <a:rPr lang="pt-BR" sz="2000" dirty="0" smtClean="0">
                <a:solidFill>
                  <a:schemeClr val="tx1">
                    <a:lumMod val="75000"/>
                    <a:lumOff val="25000"/>
                  </a:schemeClr>
                </a:solidFill>
                <a:latin typeface="Century" pitchFamily="18" charset="0"/>
              </a:rPr>
              <a:t>prestação de contas final por meio da apresentação de relatório </a:t>
            </a:r>
          </a:p>
          <a:p>
            <a:pPr marL="0" indent="12700" algn="just">
              <a:buNone/>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Aplicada aos seguintes instrumentos (§ 1º):</a:t>
            </a:r>
          </a:p>
          <a:p>
            <a:pPr marL="400050" lvl="1" indent="12700" algn="just"/>
            <a:r>
              <a:rPr lang="pt-BR" sz="2000" dirty="0" smtClean="0">
                <a:solidFill>
                  <a:schemeClr val="tx1">
                    <a:lumMod val="75000"/>
                    <a:lumOff val="25000"/>
                  </a:schemeClr>
                </a:solidFill>
                <a:latin typeface="Century" pitchFamily="18" charset="0"/>
              </a:rPr>
              <a:t>Convênio </a:t>
            </a:r>
            <a:r>
              <a:rPr lang="pt-BR" sz="2000" dirty="0" err="1" smtClean="0">
                <a:solidFill>
                  <a:schemeClr val="tx1">
                    <a:lumMod val="75000"/>
                    <a:lumOff val="25000"/>
                  </a:schemeClr>
                </a:solidFill>
                <a:latin typeface="Century" pitchFamily="18" charset="0"/>
              </a:rPr>
              <a:t>PD&amp;I</a:t>
            </a:r>
            <a:endParaRPr lang="pt-BR" sz="2000" dirty="0" smtClean="0">
              <a:solidFill>
                <a:schemeClr val="tx1">
                  <a:lumMod val="75000"/>
                  <a:lumOff val="25000"/>
                </a:schemeClr>
              </a:solidFill>
              <a:latin typeface="Century" pitchFamily="18" charset="0"/>
            </a:endParaRPr>
          </a:p>
          <a:p>
            <a:pPr marL="400050" lvl="1" indent="12700" algn="just"/>
            <a:r>
              <a:rPr lang="pt-BR" sz="2000" dirty="0" smtClean="0">
                <a:solidFill>
                  <a:schemeClr val="tx1">
                    <a:lumMod val="75000"/>
                    <a:lumOff val="25000"/>
                  </a:schemeClr>
                </a:solidFill>
                <a:latin typeface="Century" pitchFamily="18" charset="0"/>
              </a:rPr>
              <a:t>Subvenção Econômica</a:t>
            </a:r>
          </a:p>
          <a:p>
            <a:pPr marL="400050" lvl="1" indent="12700" algn="just"/>
            <a:r>
              <a:rPr lang="pt-BR" sz="2000" dirty="0" smtClean="0">
                <a:solidFill>
                  <a:schemeClr val="tx1">
                    <a:lumMod val="75000"/>
                    <a:lumOff val="25000"/>
                  </a:schemeClr>
                </a:solidFill>
                <a:latin typeface="Century" pitchFamily="18" charset="0"/>
              </a:rPr>
              <a:t>Termo de outorga de auxílio</a:t>
            </a:r>
          </a:p>
          <a:p>
            <a:pPr marL="0" indent="12700" algn="just">
              <a:buNone/>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Concedente poderá contratar auditoria independente (§ 2º)</a:t>
            </a: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Prestação de Contas (art. 47 a 60)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8358246" cy="3714776"/>
          </a:xfrm>
          <a:ln>
            <a:solidFill>
              <a:schemeClr val="tx1">
                <a:lumMod val="50000"/>
                <a:lumOff val="50000"/>
              </a:schemeClr>
            </a:solid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Prestações de contas serão disciplinadas pelas instituições concedentes, observados parâmetros (art. 48):</a:t>
            </a:r>
          </a:p>
          <a:p>
            <a:pPr marL="400050" lvl="1" indent="12700" algn="just"/>
            <a:r>
              <a:rPr lang="pt-BR" sz="2000" dirty="0" smtClean="0">
                <a:solidFill>
                  <a:schemeClr val="tx1">
                    <a:lumMod val="75000"/>
                    <a:lumOff val="25000"/>
                  </a:schemeClr>
                </a:solidFill>
                <a:latin typeface="Century" pitchFamily="18" charset="0"/>
              </a:rPr>
              <a:t>Metas não alcançadas quando justificadas, não geram dever de ressarcimento (I)</a:t>
            </a:r>
          </a:p>
          <a:p>
            <a:pPr marL="400050" lvl="1" indent="12700" algn="just"/>
            <a:r>
              <a:rPr lang="pt-BR" sz="2000" dirty="0" smtClean="0">
                <a:solidFill>
                  <a:schemeClr val="tx1">
                    <a:lumMod val="75000"/>
                    <a:lumOff val="25000"/>
                  </a:schemeClr>
                </a:solidFill>
                <a:latin typeface="Century" pitchFamily="18" charset="0"/>
              </a:rPr>
              <a:t>Análise de prestação de contas por amostragem (II)</a:t>
            </a:r>
          </a:p>
          <a:p>
            <a:pPr marL="400050" lvl="1" indent="12700" algn="just"/>
            <a:r>
              <a:rPr lang="pt-BR" sz="2000" dirty="0" smtClean="0">
                <a:solidFill>
                  <a:schemeClr val="tx1">
                    <a:lumMod val="75000"/>
                    <a:lumOff val="25000"/>
                  </a:schemeClr>
                </a:solidFill>
                <a:latin typeface="Century" pitchFamily="18" charset="0"/>
              </a:rPr>
              <a:t>Meios eletrônicos serão priorizados (III)</a:t>
            </a:r>
          </a:p>
          <a:p>
            <a:pPr marL="400050" lvl="1" indent="12700" algn="just"/>
            <a:r>
              <a:rPr lang="pt-BR" sz="2000" dirty="0" smtClean="0">
                <a:solidFill>
                  <a:schemeClr val="tx1">
                    <a:lumMod val="75000"/>
                    <a:lumOff val="25000"/>
                  </a:schemeClr>
                </a:solidFill>
                <a:latin typeface="Century" pitchFamily="18" charset="0"/>
              </a:rPr>
              <a:t>Publicidade dos projetos subsidiados (IV, b)</a:t>
            </a:r>
          </a:p>
          <a:p>
            <a:pPr marL="400050" lvl="1" indent="12700" algn="just"/>
            <a:r>
              <a:rPr lang="pt-BR" sz="2000" dirty="0" smtClean="0">
                <a:solidFill>
                  <a:schemeClr val="tx1">
                    <a:lumMod val="75000"/>
                    <a:lumOff val="25000"/>
                  </a:schemeClr>
                </a:solidFill>
                <a:latin typeface="Century" pitchFamily="18" charset="0"/>
              </a:rPr>
              <a:t>Dados em formatos abertos (§ 2º)</a:t>
            </a:r>
          </a:p>
          <a:p>
            <a:pPr marL="400050" lvl="1" indent="12700" algn="just"/>
            <a:r>
              <a:rPr lang="pt-BR" sz="2000" dirty="0" smtClean="0">
                <a:solidFill>
                  <a:schemeClr val="tx1">
                    <a:lumMod val="75000"/>
                    <a:lumOff val="25000"/>
                  </a:schemeClr>
                </a:solidFill>
                <a:latin typeface="Century" pitchFamily="18" charset="0"/>
              </a:rPr>
              <a:t>MCTIC pode definir exigências mínimas para informações (§ 3º)</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Prestação de Contas (art. 47 a 60)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8358246" cy="3714776"/>
          </a:xfrm>
          <a:ln>
            <a:solidFill>
              <a:schemeClr val="tx1">
                <a:lumMod val="50000"/>
                <a:lumOff val="50000"/>
              </a:schemeClr>
            </a:solid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Responsável pelo projeto deverá apresentar formulário de resultado parcial anualmente (art. 50)</a:t>
            </a:r>
          </a:p>
          <a:p>
            <a:pPr marL="400050" lvl="1" indent="12700" algn="just"/>
            <a:r>
              <a:rPr lang="pt-BR" sz="2000" dirty="0" smtClean="0">
                <a:solidFill>
                  <a:schemeClr val="tx1">
                    <a:lumMod val="75000"/>
                    <a:lumOff val="25000"/>
                  </a:schemeClr>
                </a:solidFill>
                <a:latin typeface="Century" pitchFamily="18" charset="0"/>
              </a:rPr>
              <a:t>Instituições concedentes poderão realizar visitas ou amostras estatísticas para acompanhamento técnico ou fiscalização financeira (art. 51)</a:t>
            </a:r>
          </a:p>
          <a:p>
            <a:pPr marL="400050" lvl="1" indent="12700" algn="just"/>
            <a:r>
              <a:rPr lang="pt-BR" sz="2000" dirty="0" smtClean="0">
                <a:solidFill>
                  <a:schemeClr val="tx1">
                    <a:lumMod val="75000"/>
                    <a:lumOff val="25000"/>
                  </a:schemeClr>
                </a:solidFill>
                <a:latin typeface="Century" pitchFamily="18" charset="0"/>
              </a:rPr>
              <a:t>Livre acesso pelos órgãos de controle aos documentos relacionados aos projetos de </a:t>
            </a:r>
            <a:r>
              <a:rPr lang="pt-BR" sz="2000" dirty="0" err="1" smtClean="0">
                <a:solidFill>
                  <a:schemeClr val="tx1">
                    <a:lumMod val="75000"/>
                    <a:lumOff val="25000"/>
                  </a:schemeClr>
                </a:solidFill>
                <a:latin typeface="Century" pitchFamily="18" charset="0"/>
              </a:rPr>
              <a:t>PD&amp;I</a:t>
            </a:r>
            <a:r>
              <a:rPr lang="pt-BR" sz="2000" dirty="0" smtClean="0">
                <a:solidFill>
                  <a:schemeClr val="tx1">
                    <a:lumMod val="75000"/>
                    <a:lumOff val="25000"/>
                  </a:schemeClr>
                </a:solidFill>
                <a:latin typeface="Century" pitchFamily="18" charset="0"/>
              </a:rPr>
              <a:t> (§ 3º)</a:t>
            </a:r>
          </a:p>
          <a:p>
            <a:pPr marL="400050" lvl="1" indent="12700" algn="just"/>
            <a:r>
              <a:rPr lang="pt-BR" sz="2000" dirty="0" smtClean="0">
                <a:solidFill>
                  <a:schemeClr val="tx1">
                    <a:lumMod val="75000"/>
                    <a:lumOff val="25000"/>
                  </a:schemeClr>
                </a:solidFill>
                <a:latin typeface="Century" pitchFamily="18" charset="0"/>
              </a:rPr>
              <a:t>Reforço das competências dos órgãos de controle (§ 5º)</a:t>
            </a:r>
          </a:p>
          <a:p>
            <a:pPr marL="400050" lvl="1" indent="12700" algn="just"/>
            <a:r>
              <a:rPr lang="pt-BR" sz="2000" dirty="0" smtClean="0">
                <a:solidFill>
                  <a:schemeClr val="tx1">
                    <a:lumMod val="75000"/>
                    <a:lumOff val="25000"/>
                  </a:schemeClr>
                </a:solidFill>
                <a:latin typeface="Century" pitchFamily="18" charset="0"/>
              </a:rPr>
              <a:t>Concedente emitirá parecer técnico (publicado em sítio eletrônico) relativo à execução de plano de trabalho e alcance de metas (art. 54)</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Prestação de Contas (art. 47 a 60)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8358246" cy="3643338"/>
          </a:xfrm>
          <a:ln>
            <a:solidFill>
              <a:schemeClr val="tx1">
                <a:lumMod val="50000"/>
                <a:lumOff val="50000"/>
              </a:schemeClr>
            </a:solid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Responsável pelo projeto encaminhará à concedente a prestação de contas final no prazo de até 120 dias (art. 57)</a:t>
            </a:r>
          </a:p>
          <a:p>
            <a:pPr marL="400050" lvl="1" indent="12700" algn="just"/>
            <a:r>
              <a:rPr lang="pt-BR" sz="2000" dirty="0" smtClean="0">
                <a:solidFill>
                  <a:schemeClr val="tx1">
                    <a:lumMod val="75000"/>
                    <a:lumOff val="25000"/>
                  </a:schemeClr>
                </a:solidFill>
                <a:latin typeface="Century" pitchFamily="18" charset="0"/>
              </a:rPr>
              <a:t>Concedente disponibilizará preferencialmente um sistema eletrônico para inserção de dados de prestação de contas (§ 2º)</a:t>
            </a:r>
          </a:p>
          <a:p>
            <a:pPr marL="400050" lvl="1" indent="12700" algn="just"/>
            <a:r>
              <a:rPr lang="pt-BR" sz="2000" dirty="0" smtClean="0">
                <a:solidFill>
                  <a:schemeClr val="tx1">
                    <a:lumMod val="75000"/>
                    <a:lumOff val="25000"/>
                  </a:schemeClr>
                </a:solidFill>
                <a:latin typeface="Century" pitchFamily="18" charset="0"/>
              </a:rPr>
              <a:t>Análise de prestação de contas final em até 2 anos (§ 5º)</a:t>
            </a:r>
          </a:p>
          <a:p>
            <a:pPr marL="400050" lvl="1" indent="12700" algn="just"/>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Prestação de contas simplificada com foco em resultados (art. 58)</a:t>
            </a:r>
          </a:p>
          <a:p>
            <a:pPr marL="400050" lvl="1" indent="12700" algn="just"/>
            <a:r>
              <a:rPr lang="pt-BR" sz="2000" dirty="0" smtClean="0">
                <a:solidFill>
                  <a:schemeClr val="tx1">
                    <a:lumMod val="75000"/>
                    <a:lumOff val="25000"/>
                  </a:schemeClr>
                </a:solidFill>
                <a:latin typeface="Century" pitchFamily="18" charset="0"/>
              </a:rPr>
              <a:t>“Quando o relatório de execução do objeto não for aprovado ou quando houver indício de ato irregular, a concedente exigirá a apresentação de relatório de execução financeira” (§ 2º)</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Prestação de Contas (art. 47 a 60)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8358246" cy="3786214"/>
          </a:xfrm>
          <a:ln>
            <a:solidFill>
              <a:schemeClr val="tx1">
                <a:lumMod val="50000"/>
                <a:lumOff val="50000"/>
              </a:schemeClr>
            </a:solidFill>
          </a:ln>
        </p:spPr>
        <p:txBody>
          <a:bodyPr>
            <a:noAutofit/>
          </a:bodyPr>
          <a:lstStyle/>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Prestação de contas simplificada com foco em resultados (art. 58)</a:t>
            </a:r>
          </a:p>
          <a:p>
            <a:pPr marL="400050" lvl="1" indent="12700" algn="just"/>
            <a:r>
              <a:rPr lang="pt-BR" sz="2000" dirty="0" smtClean="0">
                <a:solidFill>
                  <a:schemeClr val="tx1">
                    <a:lumMod val="75000"/>
                    <a:lumOff val="25000"/>
                  </a:schemeClr>
                </a:solidFill>
                <a:latin typeface="Century" pitchFamily="18" charset="0"/>
              </a:rPr>
              <a:t>“A concedente deverá estipular tipologias e faixas de valores em que o relatório de execução financeira será exigido independentemente da análise do relatório de execução do objeto” (§ 7º)</a:t>
            </a:r>
          </a:p>
          <a:p>
            <a:pPr marL="400050" lvl="1" indent="12700" algn="just"/>
            <a:r>
              <a:rPr lang="pt-BR" sz="2000" dirty="0" smtClean="0">
                <a:solidFill>
                  <a:schemeClr val="tx1">
                    <a:lumMod val="75000"/>
                    <a:lumOff val="25000"/>
                  </a:schemeClr>
                </a:solidFill>
                <a:latin typeface="Century" pitchFamily="18" charset="0"/>
              </a:rPr>
              <a:t>A documentação gerada até a aprovação da prestação de contas final deverá ser organizada e arquivada pelo responsável pela pesquisa, separada por projeto, pelo prazo de cinco anos (art. 59)</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Prestação de Contas:</a:t>
            </a:r>
          </a:p>
          <a:p>
            <a:pPr marL="400050" lvl="1" indent="12700" algn="just"/>
            <a:r>
              <a:rPr lang="pt-BR" sz="2000" dirty="0" smtClean="0">
                <a:solidFill>
                  <a:schemeClr val="tx1">
                    <a:lumMod val="75000"/>
                    <a:lumOff val="25000"/>
                  </a:schemeClr>
                </a:solidFill>
                <a:latin typeface="Century" pitchFamily="18" charset="0"/>
              </a:rPr>
              <a:t>A prestação de contas será simplificada, e privilegiará os resultados obtidos.</a:t>
            </a:r>
            <a:endParaRPr lang="pt-BR" sz="16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800" b="1" i="1" dirty="0" smtClean="0">
                <a:solidFill>
                  <a:schemeClr val="tx1">
                    <a:lumMod val="65000"/>
                    <a:lumOff val="35000"/>
                  </a:schemeClr>
                </a:solidFill>
                <a:latin typeface="Georgia" pitchFamily="18" charset="0"/>
              </a:rPr>
              <a:t>Regulamentação do Marco Legal</a:t>
            </a:r>
            <a:br>
              <a:rPr lang="pt-BR" sz="2800" b="1" i="1" dirty="0" smtClean="0">
                <a:solidFill>
                  <a:schemeClr val="tx1">
                    <a:lumMod val="65000"/>
                    <a:lumOff val="35000"/>
                  </a:schemeClr>
                </a:solidFill>
                <a:latin typeface="Georgia" pitchFamily="18" charset="0"/>
              </a:rPr>
            </a:br>
            <a:r>
              <a:rPr lang="pt-BR" sz="2800" b="1" i="1" dirty="0" smtClean="0">
                <a:solidFill>
                  <a:schemeClr val="tx1">
                    <a:lumMod val="65000"/>
                    <a:lumOff val="35000"/>
                  </a:schemeClr>
                </a:solidFill>
                <a:latin typeface="Georgia" pitchFamily="18" charset="0"/>
              </a:rPr>
              <a:t>Prestação de Contas (art. 47 a 60)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42910" y="1357298"/>
            <a:ext cx="3929090" cy="5214974"/>
          </a:xfrm>
          <a:ln>
            <a:solidFill>
              <a:schemeClr val="tx1">
                <a:lumMod val="50000"/>
                <a:lumOff val="50000"/>
              </a:schemeClr>
            </a:solidFill>
          </a:ln>
        </p:spPr>
        <p:txBody>
          <a:bodyPr>
            <a:noAutofit/>
          </a:bodyPr>
          <a:lstStyle/>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Art. 58.  A prestação de contas será simplificada, privilegiará os resultados obtidos e compreenderá:</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I - relatório de execução do objeto, que deverá conter:</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a) a descrição das atividades desenvolvidas para o cumprimento do objeto;</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b) a demonstração e o comparativo específico das metas com os resultados alcançados; e</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c) o comparativo das metas cumpridas e das metas previstas devidamente justificadas em caso de discrepância, referentes ao período a que se refere a prestação de contas;</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II - declaração de que utilizou os recursos exclusivamente para a execução do projeto, acompanhada de comprovante da devolução dos recursos não utilizados, se for o caso;</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III - relação de bens adquiridos, desenvolvidos ou produzidos, quando houver;</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IV - avaliação de resultados; e</a:t>
            </a:r>
          </a:p>
          <a:p>
            <a:pPr marL="0" indent="12700" algn="just">
              <a:buFont typeface="Courier New" pitchFamily="49" charset="0"/>
              <a:buChar char="o"/>
            </a:pPr>
            <a:r>
              <a:rPr lang="pt-BR" sz="1300" dirty="0" smtClean="0">
                <a:solidFill>
                  <a:schemeClr val="tx1">
                    <a:lumMod val="75000"/>
                    <a:lumOff val="25000"/>
                  </a:schemeClr>
                </a:solidFill>
                <a:latin typeface="Century" pitchFamily="18" charset="0"/>
              </a:rPr>
              <a:t>V - demonstrativo consolidado das transposições, dos remanejamentos ou das transferências de recursos efetuados, quando houver.</a:t>
            </a:r>
          </a:p>
          <a:p>
            <a:pPr marL="0" indent="12700" algn="just">
              <a:buFont typeface="Courier New" pitchFamily="49" charset="0"/>
              <a:buChar char="o"/>
            </a:pPr>
            <a:endParaRPr lang="pt-BR" sz="13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1300" dirty="0" smtClean="0">
              <a:solidFill>
                <a:schemeClr val="tx1">
                  <a:lumMod val="75000"/>
                  <a:lumOff val="25000"/>
                </a:schemeClr>
              </a:solidFill>
              <a:latin typeface="Century" pitchFamily="18" charset="0"/>
            </a:endParaRPr>
          </a:p>
        </p:txBody>
      </p:sp>
      <p:sp>
        <p:nvSpPr>
          <p:cNvPr id="5" name="Espaço Reservado para Conteúdo 2"/>
          <p:cNvSpPr txBox="1">
            <a:spLocks/>
          </p:cNvSpPr>
          <p:nvPr/>
        </p:nvSpPr>
        <p:spPr>
          <a:xfrm>
            <a:off x="4857752" y="3000372"/>
            <a:ext cx="3929090" cy="1214446"/>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dirty="0" smtClean="0">
                <a:solidFill>
                  <a:schemeClr val="tx1">
                    <a:lumMod val="75000"/>
                    <a:lumOff val="25000"/>
                  </a:schemeClr>
                </a:solidFill>
                <a:latin typeface="Century" pitchFamily="18" charset="0"/>
              </a:rPr>
              <a:t>Aponta em que consistirá os requisitos mínimos para a apresentação da prestação de contas simplificada.</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
        <p:nvSpPr>
          <p:cNvPr id="8" name="Título 1"/>
          <p:cNvSpPr txBox="1">
            <a:spLocks/>
          </p:cNvSpPr>
          <p:nvPr/>
        </p:nvSpPr>
        <p:spPr>
          <a:xfrm>
            <a:off x="662880" y="71422"/>
            <a:ext cx="8229600" cy="11430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pt-BR" sz="2800" b="1" i="1" u="none" strike="noStrike" kern="1200" cap="none" spc="0" normalizeH="0" baseline="0" noProof="0" smtClean="0">
                <a:ln>
                  <a:noFill/>
                </a:ln>
                <a:solidFill>
                  <a:schemeClr val="tx1">
                    <a:lumMod val="65000"/>
                    <a:lumOff val="35000"/>
                  </a:schemeClr>
                </a:solidFill>
                <a:effectLst/>
                <a:uLnTx/>
                <a:uFillTx/>
                <a:latin typeface="Georgia" pitchFamily="18" charset="0"/>
                <a:ea typeface="+mj-ea"/>
                <a:cs typeface="+mj-cs"/>
              </a:rPr>
              <a:t>Regulamentação do Marco Legal</a:t>
            </a:r>
            <a:br>
              <a:rPr kumimoji="0" lang="pt-BR" sz="2800" b="1" i="1" u="none" strike="noStrike" kern="1200" cap="none" spc="0" normalizeH="0" baseline="0" noProof="0" smtClean="0">
                <a:ln>
                  <a:noFill/>
                </a:ln>
                <a:solidFill>
                  <a:schemeClr val="tx1">
                    <a:lumMod val="65000"/>
                    <a:lumOff val="35000"/>
                  </a:schemeClr>
                </a:solidFill>
                <a:effectLst/>
                <a:uLnTx/>
                <a:uFillTx/>
                <a:latin typeface="Georgia" pitchFamily="18" charset="0"/>
                <a:ea typeface="+mj-ea"/>
                <a:cs typeface="+mj-cs"/>
              </a:rPr>
            </a:br>
            <a:r>
              <a:rPr kumimoji="0" lang="pt-BR" sz="2800" b="1" i="1" u="none" strike="noStrike" kern="1200" cap="none" spc="0" normalizeH="0" baseline="0" noProof="0" smtClean="0">
                <a:ln>
                  <a:noFill/>
                </a:ln>
                <a:solidFill>
                  <a:schemeClr val="tx1">
                    <a:lumMod val="65000"/>
                    <a:lumOff val="35000"/>
                  </a:schemeClr>
                </a:solidFill>
                <a:effectLst/>
                <a:uLnTx/>
                <a:uFillTx/>
                <a:latin typeface="Georgia" pitchFamily="18" charset="0"/>
                <a:ea typeface="+mj-ea"/>
                <a:cs typeface="+mj-cs"/>
              </a:rPr>
              <a:t>Prestação de Contas (art. 47 a 60)</a:t>
            </a:r>
            <a:endParaRPr kumimoji="0" lang="pt-BR" sz="2800" b="1" i="1" u="none" strike="noStrike" kern="1200" cap="none" spc="0" normalizeH="0" baseline="0" noProof="0" dirty="0" smtClean="0">
              <a:ln>
                <a:noFill/>
              </a:ln>
              <a:solidFill>
                <a:schemeClr val="tx1">
                  <a:lumMod val="65000"/>
                  <a:lumOff val="35000"/>
                </a:schemeClr>
              </a:solidFill>
              <a:effectLst/>
              <a:uLnTx/>
              <a:uFillTx/>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3" name="Espaço Reservado para Conteúdo 2"/>
          <p:cNvSpPr>
            <a:spLocks noGrp="1"/>
          </p:cNvSpPr>
          <p:nvPr>
            <p:ph idx="1"/>
          </p:nvPr>
        </p:nvSpPr>
        <p:spPr>
          <a:xfrm>
            <a:off x="642910" y="1357298"/>
            <a:ext cx="8286808" cy="2643206"/>
          </a:xfrm>
          <a:ln>
            <a:solidFill>
              <a:schemeClr val="tx1">
                <a:lumMod val="50000"/>
                <a:lumOff val="50000"/>
              </a:schemeClr>
            </a:solidFill>
          </a:ln>
        </p:spPr>
        <p:txBody>
          <a:bodyPr>
            <a:noAutofit/>
          </a:bodyPr>
          <a:lstStyle/>
          <a:p>
            <a:pPr marL="0" indent="12700" algn="just">
              <a:buFont typeface="Courier New" pitchFamily="49" charset="0"/>
              <a:buChar char="o"/>
            </a:pPr>
            <a:r>
              <a:rPr lang="pt-BR" sz="2800" dirty="0" smtClean="0">
                <a:solidFill>
                  <a:schemeClr val="tx1">
                    <a:lumMod val="75000"/>
                    <a:lumOff val="25000"/>
                  </a:schemeClr>
                </a:solidFill>
                <a:latin typeface="Century" pitchFamily="18" charset="0"/>
              </a:rPr>
              <a:t>Contratação de Produtos para Pesquisa:</a:t>
            </a:r>
          </a:p>
          <a:p>
            <a:pPr marL="400050" lvl="1" indent="12700" algn="just"/>
            <a:r>
              <a:rPr lang="pt-BR" sz="2000" dirty="0" smtClean="0">
                <a:solidFill>
                  <a:schemeClr val="tx1">
                    <a:lumMod val="75000"/>
                    <a:lumOff val="25000"/>
                  </a:schemeClr>
                </a:solidFill>
                <a:latin typeface="Century" pitchFamily="18" charset="0"/>
              </a:rPr>
              <a:t>Dispensa de licitação para a aquisição ou contratação de produto para pesquisa e desenvolvimento;</a:t>
            </a:r>
          </a:p>
          <a:p>
            <a:pPr marL="400050" lvl="1" indent="12700" algn="just"/>
            <a:r>
              <a:rPr lang="pt-BR" sz="2000" dirty="0" smtClean="0">
                <a:solidFill>
                  <a:schemeClr val="tx1">
                    <a:lumMod val="75000"/>
                    <a:lumOff val="25000"/>
                  </a:schemeClr>
                </a:solidFill>
                <a:latin typeface="Century" pitchFamily="18" charset="0"/>
              </a:rPr>
              <a:t>Dispensa de licitação para obras e serviços de engenharia, limitado a R$ 300 mil (anteriormente era de R$ 15 mil);</a:t>
            </a:r>
          </a:p>
          <a:p>
            <a:pPr marL="400050" lvl="1" indent="12700" algn="just"/>
            <a:r>
              <a:rPr lang="pt-BR" sz="2000" dirty="0" smtClean="0">
                <a:solidFill>
                  <a:schemeClr val="tx1">
                    <a:lumMod val="75000"/>
                    <a:lumOff val="25000"/>
                  </a:schemeClr>
                </a:solidFill>
                <a:latin typeface="Century" pitchFamily="18" charset="0"/>
              </a:rPr>
              <a:t>Dispensa de documentação para pronta entrega ou até R$ 80 mil.</a:t>
            </a:r>
          </a:p>
          <a:p>
            <a:pPr marL="0" indent="12700" algn="just">
              <a:buFont typeface="Courier New" pitchFamily="49" charset="0"/>
              <a:buChar char="o"/>
            </a:pPr>
            <a:endParaRPr lang="pt-BR" sz="36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3600" dirty="0" smtClean="0">
              <a:solidFill>
                <a:schemeClr val="tx1">
                  <a:lumMod val="75000"/>
                  <a:lumOff val="25000"/>
                </a:schemeClr>
              </a:solidFill>
              <a:latin typeface="Century" pitchFamily="18" charset="0"/>
            </a:endParaRPr>
          </a:p>
        </p:txBody>
      </p:sp>
      <p:sp>
        <p:nvSpPr>
          <p:cNvPr id="8" name="Título 1"/>
          <p:cNvSpPr txBox="1">
            <a:spLocks/>
          </p:cNvSpPr>
          <p:nvPr/>
        </p:nvSpPr>
        <p:spPr>
          <a:xfrm>
            <a:off x="662880" y="-71462"/>
            <a:ext cx="8229600" cy="1143000"/>
          </a:xfrm>
          <a:prstGeom prst="rect">
            <a:avLst/>
          </a:prstGeom>
        </p:spPr>
        <p:txBody>
          <a:bodyPr vert="horz" lIns="91440" tIns="45720" rIns="91440" bIns="45720" rtlCol="0" anchor="ctr">
            <a:noAutofit/>
          </a:bodyPr>
          <a:lstStyle/>
          <a:p>
            <a:pPr lvl="0" algn="r">
              <a:spcBef>
                <a:spcPct val="0"/>
              </a:spcBef>
            </a:pPr>
            <a:r>
              <a:rPr lang="pt-BR" sz="2000" b="1" i="1" dirty="0" smtClean="0">
                <a:solidFill>
                  <a:schemeClr val="tx1">
                    <a:lumMod val="65000"/>
                    <a:lumOff val="35000"/>
                  </a:schemeClr>
                </a:solidFill>
                <a:latin typeface="Georgia" pitchFamily="18" charset="0"/>
                <a:ea typeface="+mj-ea"/>
                <a:cs typeface="+mj-cs"/>
              </a:rPr>
              <a:t>Regulamentação do Marco Legal</a:t>
            </a:r>
          </a:p>
          <a:p>
            <a:pPr lvl="0" algn="r">
              <a:spcBef>
                <a:spcPct val="0"/>
              </a:spcBef>
            </a:pPr>
            <a:r>
              <a:rPr lang="pt-BR" sz="2000" b="1" i="1" dirty="0" smtClean="0">
                <a:solidFill>
                  <a:schemeClr val="tx1">
                    <a:lumMod val="65000"/>
                    <a:lumOff val="35000"/>
                  </a:schemeClr>
                </a:solidFill>
                <a:latin typeface="Georgia" pitchFamily="18" charset="0"/>
                <a:ea typeface="+mj-ea"/>
                <a:cs typeface="+mj-cs"/>
              </a:rPr>
              <a:t>Prestação de Contas e Contratação de Produtos para Pesquisa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3" name="Espaço Reservado para Conteúdo 2"/>
          <p:cNvSpPr>
            <a:spLocks noGrp="1"/>
          </p:cNvSpPr>
          <p:nvPr>
            <p:ph idx="1"/>
          </p:nvPr>
        </p:nvSpPr>
        <p:spPr>
          <a:xfrm>
            <a:off x="714348" y="1785926"/>
            <a:ext cx="3786214" cy="3929090"/>
          </a:xfrm>
          <a:ln>
            <a:solidFill>
              <a:schemeClr val="tx1">
                <a:lumMod val="50000"/>
                <a:lumOff val="50000"/>
              </a:schemeClr>
            </a:solidFill>
          </a:ln>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Art. 61. - A contratação por dispensa de licitação de obras e serviços de engenharia enquadrados como produtos para pesquisa e desenvolvimento, limitada ao valor máximo definido em lei, seguirá os procedimentos especiais instituídos neste Decreto, observado o disposto no art. 24, § 3º, e no art. 26 da Lei nº 8.666, de 1993.</a:t>
            </a:r>
          </a:p>
          <a:p>
            <a:pPr marL="0" indent="12700" algn="just">
              <a:buFont typeface="Courier New" pitchFamily="49" charset="0"/>
              <a:buChar char="o"/>
            </a:pPr>
            <a:endParaRPr lang="pt-BR" sz="28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800" dirty="0" smtClean="0">
              <a:solidFill>
                <a:schemeClr val="tx1">
                  <a:lumMod val="75000"/>
                  <a:lumOff val="25000"/>
                </a:schemeClr>
              </a:solidFill>
              <a:latin typeface="Century" pitchFamily="18" charset="0"/>
            </a:endParaRPr>
          </a:p>
        </p:txBody>
      </p:sp>
      <p:sp>
        <p:nvSpPr>
          <p:cNvPr id="8" name="Título 1"/>
          <p:cNvSpPr txBox="1">
            <a:spLocks/>
          </p:cNvSpPr>
          <p:nvPr/>
        </p:nvSpPr>
        <p:spPr>
          <a:xfrm>
            <a:off x="662880" y="-71462"/>
            <a:ext cx="8229600" cy="1143000"/>
          </a:xfrm>
          <a:prstGeom prst="rect">
            <a:avLst/>
          </a:prstGeom>
        </p:spPr>
        <p:txBody>
          <a:bodyPr vert="horz" lIns="91440" tIns="45720" rIns="91440" bIns="45720" rtlCol="0" anchor="ctr">
            <a:noAutofit/>
          </a:bodyPr>
          <a:lstStyle/>
          <a:p>
            <a:pPr lvl="0" algn="r">
              <a:spcBef>
                <a:spcPct val="0"/>
              </a:spcBef>
            </a:pPr>
            <a:r>
              <a:rPr lang="pt-BR" sz="2800" b="1" i="1" dirty="0" smtClean="0">
                <a:solidFill>
                  <a:schemeClr val="tx1">
                    <a:lumMod val="65000"/>
                    <a:lumOff val="35000"/>
                  </a:schemeClr>
                </a:solidFill>
                <a:latin typeface="Georgia" pitchFamily="18" charset="0"/>
                <a:ea typeface="+mj-ea"/>
                <a:cs typeface="+mj-cs"/>
              </a:rPr>
              <a:t>Decreto nº 9283/2018</a:t>
            </a:r>
          </a:p>
        </p:txBody>
      </p:sp>
      <p:sp>
        <p:nvSpPr>
          <p:cNvPr id="5" name="Espaço Reservado para Conteúdo 2"/>
          <p:cNvSpPr txBox="1">
            <a:spLocks/>
          </p:cNvSpPr>
          <p:nvPr/>
        </p:nvSpPr>
        <p:spPr>
          <a:xfrm>
            <a:off x="4929190" y="1571612"/>
            <a:ext cx="3786214" cy="4857784"/>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Traz os procedimentos para a contratação das obras e serviços de engenharia enquadrados como produtos para pesquisa e desenvolvimento, por dispensa de licitação na forma prevista ano inciso XXI do art. 24 da Lei nº 8.666/93, indicando forma bastante simplificada para contratação de obras e serviço de engenharia cuja valor não seja superior à R$ 300.000,00 (trezentos mil reais).</a:t>
            </a:r>
            <a:endParaRPr kumimoji="0" lang="pt-BR" sz="2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2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Altera nove Leis para estimular o Desenvolvimento Científico, a Pesquisa, a Capacitação Científica e Tecnológica, e Inovação (18 Artigos):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Inovação - 10.973 (02/12/2004)</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das Fundações de Apoio – 8.958 (20/12/1994)</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Licitações e Contratos - 8.666 (21/06/1993)</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Regime Diferenciado de Contratações Públicas – 12.462 (04/08/2011)</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do Magistério Federal – 12.772 (28/12/2012)</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do Estrangeiro - 6.815 (19/08/1980)</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Importações de Bens para Pesquisa - 8.010 (29/03/1990)</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Isenções ou Redução de Imposto de Importação – 8.032 (12/04/1990)</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das Contratações Temporárias – 8.745 (09/12/1993)</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Marco Legal da Ciência, Tecnologia e Inovação</a:t>
            </a:r>
            <a:br>
              <a:rPr lang="pt-BR" sz="2400" b="1" i="1" dirty="0" smtClean="0">
                <a:solidFill>
                  <a:schemeClr val="tx1">
                    <a:lumMod val="65000"/>
                    <a:lumOff val="35000"/>
                  </a:schemeClr>
                </a:solidFill>
                <a:latin typeface="Georgia" pitchFamily="18" charset="0"/>
              </a:rPr>
            </a:br>
            <a:r>
              <a:rPr lang="pt-BR" sz="2400" b="1" i="1" dirty="0" smtClean="0">
                <a:solidFill>
                  <a:schemeClr val="tx1">
                    <a:lumMod val="65000"/>
                    <a:lumOff val="35000"/>
                  </a:schemeClr>
                </a:solidFill>
                <a:latin typeface="Georgia" pitchFamily="18" charset="0"/>
              </a:rPr>
              <a:t>(Lei No 13.243, de 11 de janeiro de 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3" name="Espaço Reservado para Conteúdo 2"/>
          <p:cNvSpPr>
            <a:spLocks noGrp="1"/>
          </p:cNvSpPr>
          <p:nvPr>
            <p:ph idx="1"/>
          </p:nvPr>
        </p:nvSpPr>
        <p:spPr>
          <a:xfrm>
            <a:off x="714348" y="1785926"/>
            <a:ext cx="3786214" cy="4357718"/>
          </a:xfrm>
          <a:ln>
            <a:solidFill>
              <a:schemeClr val="tx1">
                <a:lumMod val="50000"/>
                <a:lumOff val="50000"/>
              </a:schemeClr>
            </a:solidFill>
          </a:ln>
        </p:spPr>
        <p:txBody>
          <a:bodyPr>
            <a:noAutofit/>
          </a:bodyPr>
          <a:lstStyle/>
          <a:p>
            <a:pPr marL="0" indent="12700" algn="just">
              <a:buNone/>
            </a:pPr>
            <a:r>
              <a:rPr lang="pt-BR" sz="1600" dirty="0" smtClean="0">
                <a:solidFill>
                  <a:schemeClr val="tx1">
                    <a:lumMod val="75000"/>
                    <a:lumOff val="25000"/>
                  </a:schemeClr>
                </a:solidFill>
                <a:latin typeface="Century" pitchFamily="18" charset="0"/>
              </a:rPr>
              <a:t>Art. 62 A Os processos de contratação por dispensa de licitação para produtos de pesquisa e desenvolvimento serão instruídos, no mínimo, com as seguintes informações sobre os projetos de pesquisa:</a:t>
            </a:r>
          </a:p>
          <a:p>
            <a:pPr marL="0" indent="12700" algn="just">
              <a:buFont typeface="Courier New" pitchFamily="49" charset="0"/>
              <a:buChar char="o"/>
            </a:pPr>
            <a:endParaRPr lang="pt-BR" sz="1600" dirty="0" smtClean="0">
              <a:solidFill>
                <a:schemeClr val="tx1">
                  <a:lumMod val="75000"/>
                  <a:lumOff val="25000"/>
                </a:schemeClr>
              </a:solidFill>
              <a:latin typeface="Century" pitchFamily="18" charset="0"/>
            </a:endParaRPr>
          </a:p>
          <a:p>
            <a:pPr marL="0" indent="12700" algn="just">
              <a:buNone/>
            </a:pPr>
            <a:r>
              <a:rPr lang="pt-BR" sz="1600" dirty="0" smtClean="0">
                <a:solidFill>
                  <a:schemeClr val="tx1">
                    <a:lumMod val="75000"/>
                    <a:lumOff val="25000"/>
                  </a:schemeClr>
                </a:solidFill>
                <a:latin typeface="Century" pitchFamily="18" charset="0"/>
              </a:rPr>
              <a:t>I - indicação do programa e da linha de pesquisa a que estão vinculados;</a:t>
            </a:r>
          </a:p>
          <a:p>
            <a:pPr marL="0" indent="12700" algn="just">
              <a:buNone/>
            </a:pPr>
            <a:r>
              <a:rPr lang="pt-BR" sz="1600" dirty="0" smtClean="0">
                <a:solidFill>
                  <a:schemeClr val="tx1">
                    <a:lumMod val="75000"/>
                    <a:lumOff val="25000"/>
                  </a:schemeClr>
                </a:solidFill>
                <a:latin typeface="Century" pitchFamily="18" charset="0"/>
              </a:rPr>
              <a:t>II - descrição do objeto de pesquisa;</a:t>
            </a:r>
          </a:p>
          <a:p>
            <a:pPr marL="0" indent="12700" algn="just">
              <a:buNone/>
            </a:pPr>
            <a:r>
              <a:rPr lang="pt-BR" sz="1600" dirty="0" smtClean="0">
                <a:solidFill>
                  <a:schemeClr val="tx1">
                    <a:lumMod val="75000"/>
                    <a:lumOff val="25000"/>
                  </a:schemeClr>
                </a:solidFill>
                <a:latin typeface="Century" pitchFamily="18" charset="0"/>
              </a:rPr>
              <a:t>III - relação dos produtos para pesquisa e desenvolvimento a serem adquiridos ou contratados; e</a:t>
            </a:r>
          </a:p>
          <a:p>
            <a:pPr marL="0" indent="12700" algn="just">
              <a:buNone/>
            </a:pPr>
            <a:r>
              <a:rPr lang="pt-BR" sz="1600" dirty="0" smtClean="0">
                <a:solidFill>
                  <a:schemeClr val="tx1">
                    <a:lumMod val="75000"/>
                    <a:lumOff val="25000"/>
                  </a:schemeClr>
                </a:solidFill>
                <a:latin typeface="Century" pitchFamily="18" charset="0"/>
              </a:rPr>
              <a:t>IV - relação dos pesquisadores envolvidos e suas atribuições no projeto.</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8" name="Título 1"/>
          <p:cNvSpPr txBox="1">
            <a:spLocks/>
          </p:cNvSpPr>
          <p:nvPr/>
        </p:nvSpPr>
        <p:spPr>
          <a:xfrm>
            <a:off x="662880" y="-71462"/>
            <a:ext cx="8229600" cy="1143000"/>
          </a:xfrm>
          <a:prstGeom prst="rect">
            <a:avLst/>
          </a:prstGeom>
        </p:spPr>
        <p:txBody>
          <a:bodyPr vert="horz" lIns="91440" tIns="45720" rIns="91440" bIns="45720" rtlCol="0" anchor="ctr">
            <a:noAutofit/>
          </a:bodyPr>
          <a:lstStyle/>
          <a:p>
            <a:pPr lvl="0" algn="r">
              <a:spcBef>
                <a:spcPct val="0"/>
              </a:spcBef>
            </a:pPr>
            <a:r>
              <a:rPr lang="pt-BR" sz="2800" b="1" i="1" dirty="0" smtClean="0">
                <a:solidFill>
                  <a:schemeClr val="tx1">
                    <a:lumMod val="65000"/>
                    <a:lumOff val="35000"/>
                  </a:schemeClr>
                </a:solidFill>
                <a:latin typeface="Georgia" pitchFamily="18" charset="0"/>
                <a:ea typeface="+mj-ea"/>
                <a:cs typeface="+mj-cs"/>
              </a:rPr>
              <a:t>Decreto nº 9283/2018</a:t>
            </a:r>
          </a:p>
        </p:txBody>
      </p:sp>
      <p:sp>
        <p:nvSpPr>
          <p:cNvPr id="5" name="Espaço Reservado para Conteúdo 2"/>
          <p:cNvSpPr txBox="1">
            <a:spLocks/>
          </p:cNvSpPr>
          <p:nvPr/>
        </p:nvSpPr>
        <p:spPr>
          <a:xfrm>
            <a:off x="5000628" y="2285992"/>
            <a:ext cx="3786214" cy="2928958"/>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Traz os requisitos mínimos para as</a:t>
            </a:r>
          </a:p>
          <a:p>
            <a:pPr lvl="0" indent="12700" algn="just">
              <a:spcBef>
                <a:spcPct val="20000"/>
              </a:spcBef>
            </a:pPr>
            <a:r>
              <a:rPr lang="pt-BR" sz="2000" dirty="0" smtClean="0">
                <a:solidFill>
                  <a:schemeClr val="tx1">
                    <a:lumMod val="75000"/>
                    <a:lumOff val="25000"/>
                  </a:schemeClr>
                </a:solidFill>
                <a:latin typeface="Century" pitchFamily="18" charset="0"/>
              </a:rPr>
              <a:t>contratações de produtos para pesquisa e</a:t>
            </a:r>
          </a:p>
          <a:p>
            <a:pPr lvl="0" indent="12700" algn="just">
              <a:spcBef>
                <a:spcPct val="20000"/>
              </a:spcBef>
            </a:pPr>
            <a:r>
              <a:rPr lang="pt-BR" sz="2000" dirty="0" smtClean="0">
                <a:solidFill>
                  <a:schemeClr val="tx1">
                    <a:lumMod val="75000"/>
                    <a:lumOff val="25000"/>
                  </a:schemeClr>
                </a:solidFill>
                <a:latin typeface="Century" pitchFamily="18" charset="0"/>
              </a:rPr>
              <a:t>desenvolvimento firmadas com base no</a:t>
            </a:r>
          </a:p>
          <a:p>
            <a:pPr lvl="0" indent="12700" algn="just">
              <a:spcBef>
                <a:spcPct val="20000"/>
              </a:spcBef>
            </a:pPr>
            <a:r>
              <a:rPr lang="pt-BR" sz="2000" dirty="0" smtClean="0">
                <a:solidFill>
                  <a:schemeClr val="tx1">
                    <a:lumMod val="75000"/>
                    <a:lumOff val="25000"/>
                  </a:schemeClr>
                </a:solidFill>
                <a:latin typeface="Century" pitchFamily="18" charset="0"/>
              </a:rPr>
              <a:t>inciso XXI do art. 24 da Lei nº 8.666/93.</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2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3" name="Espaço Reservado para Conteúdo 2"/>
          <p:cNvSpPr>
            <a:spLocks noGrp="1"/>
          </p:cNvSpPr>
          <p:nvPr>
            <p:ph idx="1"/>
          </p:nvPr>
        </p:nvSpPr>
        <p:spPr>
          <a:xfrm>
            <a:off x="714348" y="1785926"/>
            <a:ext cx="3786214" cy="4357718"/>
          </a:xfrm>
          <a:ln>
            <a:solidFill>
              <a:schemeClr val="tx1">
                <a:lumMod val="50000"/>
                <a:lumOff val="50000"/>
              </a:schemeClr>
            </a:solidFill>
          </a:ln>
        </p:spPr>
        <p:txBody>
          <a:bodyPr>
            <a:noAutofit/>
          </a:bodyPr>
          <a:lstStyle/>
          <a:p>
            <a:pPr marL="0" indent="12700" algn="just">
              <a:buNone/>
            </a:pPr>
            <a:r>
              <a:rPr lang="pt-BR" sz="1600" dirty="0" smtClean="0">
                <a:solidFill>
                  <a:schemeClr val="tx1">
                    <a:lumMod val="75000"/>
                    <a:lumOff val="25000"/>
                  </a:schemeClr>
                </a:solidFill>
                <a:latin typeface="Century" pitchFamily="18" charset="0"/>
              </a:rPr>
              <a:t>Art. 74. - Os acordos, os convênios e os contratos celebrados entre as ICT, as instituições de apoio, as agências de fomento e as entidades nacionais de direito privado sem fins lucrativos destinadas às atividades de pesquisa, cujos objetos sejam compatíveis com a finalidade da Lei nº 10.973, de 2004, poderão prever a destinação de até quinze por cento do valor total dos recursos financeiros destinados à execução do projeto, para cobertura de despesas operacionais e administrativas necessárias à execução desses acordos, convênios e contratos.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8" name="Título 1"/>
          <p:cNvSpPr txBox="1">
            <a:spLocks/>
          </p:cNvSpPr>
          <p:nvPr/>
        </p:nvSpPr>
        <p:spPr>
          <a:xfrm>
            <a:off x="662880" y="-71462"/>
            <a:ext cx="8229600" cy="1143000"/>
          </a:xfrm>
          <a:prstGeom prst="rect">
            <a:avLst/>
          </a:prstGeom>
        </p:spPr>
        <p:txBody>
          <a:bodyPr vert="horz" lIns="91440" tIns="45720" rIns="91440" bIns="45720" rtlCol="0" anchor="ctr">
            <a:noAutofit/>
          </a:bodyPr>
          <a:lstStyle/>
          <a:p>
            <a:pPr lvl="0" algn="r">
              <a:spcBef>
                <a:spcPct val="0"/>
              </a:spcBef>
            </a:pPr>
            <a:r>
              <a:rPr lang="pt-BR" sz="2800" b="1" i="1" dirty="0" smtClean="0">
                <a:solidFill>
                  <a:schemeClr val="tx1">
                    <a:lumMod val="65000"/>
                    <a:lumOff val="35000"/>
                  </a:schemeClr>
                </a:solidFill>
                <a:latin typeface="Georgia" pitchFamily="18" charset="0"/>
                <a:ea typeface="+mj-ea"/>
                <a:cs typeface="+mj-cs"/>
              </a:rPr>
              <a:t>Decreto nº 9283/2018</a:t>
            </a:r>
          </a:p>
        </p:txBody>
      </p:sp>
      <p:sp>
        <p:nvSpPr>
          <p:cNvPr id="5" name="Espaço Reservado para Conteúdo 2"/>
          <p:cNvSpPr txBox="1">
            <a:spLocks/>
          </p:cNvSpPr>
          <p:nvPr/>
        </p:nvSpPr>
        <p:spPr>
          <a:xfrm>
            <a:off x="5000628" y="2857496"/>
            <a:ext cx="3786214" cy="1785950"/>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Possibilidade de destinação de até 15% do valor dos projetos para atender a cobertura das despesas operacionais e</a:t>
            </a:r>
          </a:p>
          <a:p>
            <a:pPr lvl="0" indent="12700" algn="just">
              <a:spcBef>
                <a:spcPct val="20000"/>
              </a:spcBef>
            </a:pPr>
            <a:r>
              <a:rPr lang="pt-BR" sz="2000" dirty="0" smtClean="0">
                <a:solidFill>
                  <a:schemeClr val="tx1">
                    <a:lumMod val="75000"/>
                    <a:lumOff val="25000"/>
                  </a:schemeClr>
                </a:solidFill>
                <a:latin typeface="Century" pitchFamily="18" charset="0"/>
              </a:rPr>
              <a:t>administrativas.</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2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3" name="Espaço Reservado para Conteúdo 2"/>
          <p:cNvSpPr>
            <a:spLocks noGrp="1"/>
          </p:cNvSpPr>
          <p:nvPr>
            <p:ph idx="1"/>
          </p:nvPr>
        </p:nvSpPr>
        <p:spPr>
          <a:xfrm>
            <a:off x="714348" y="1785926"/>
            <a:ext cx="3786214" cy="4357718"/>
          </a:xfrm>
          <a:ln>
            <a:solidFill>
              <a:schemeClr val="tx1">
                <a:lumMod val="50000"/>
                <a:lumOff val="50000"/>
              </a:schemeClr>
            </a:solidFill>
          </a:ln>
        </p:spPr>
        <p:txBody>
          <a:bodyPr>
            <a:noAutofit/>
          </a:bodyPr>
          <a:lstStyle/>
          <a:p>
            <a:pPr marL="0" indent="12700" algn="just">
              <a:buNone/>
            </a:pPr>
            <a:r>
              <a:rPr lang="pt-BR" sz="1600" dirty="0" smtClean="0">
                <a:solidFill>
                  <a:schemeClr val="tx1">
                    <a:lumMod val="75000"/>
                    <a:lumOff val="25000"/>
                  </a:schemeClr>
                </a:solidFill>
                <a:latin typeface="Century" pitchFamily="18" charset="0"/>
              </a:rPr>
              <a:t>Art. 74. Parágrafo único. - Os gastos indivisíveis, usuais e necessários à consecução do objetivo do acordo, do convênio ou do contrato poderão ser lançados à conta de despesa administrativa, obedecido o limite estabelecido no caput.</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8" name="Título 1"/>
          <p:cNvSpPr txBox="1">
            <a:spLocks/>
          </p:cNvSpPr>
          <p:nvPr/>
        </p:nvSpPr>
        <p:spPr>
          <a:xfrm>
            <a:off x="662880" y="-71462"/>
            <a:ext cx="8229600" cy="1143000"/>
          </a:xfrm>
          <a:prstGeom prst="rect">
            <a:avLst/>
          </a:prstGeom>
        </p:spPr>
        <p:txBody>
          <a:bodyPr vert="horz" lIns="91440" tIns="45720" rIns="91440" bIns="45720" rtlCol="0" anchor="ctr">
            <a:noAutofit/>
          </a:bodyPr>
          <a:lstStyle/>
          <a:p>
            <a:pPr lvl="0" algn="r">
              <a:spcBef>
                <a:spcPct val="0"/>
              </a:spcBef>
            </a:pPr>
            <a:r>
              <a:rPr lang="pt-BR" sz="2800" b="1" i="1" dirty="0" smtClean="0">
                <a:solidFill>
                  <a:schemeClr val="tx1">
                    <a:lumMod val="65000"/>
                    <a:lumOff val="35000"/>
                  </a:schemeClr>
                </a:solidFill>
                <a:latin typeface="Georgia" pitchFamily="18" charset="0"/>
                <a:ea typeface="+mj-ea"/>
                <a:cs typeface="+mj-cs"/>
              </a:rPr>
              <a:t>Decreto nº 9283/2018</a:t>
            </a:r>
          </a:p>
        </p:txBody>
      </p:sp>
      <p:sp>
        <p:nvSpPr>
          <p:cNvPr id="5" name="Espaço Reservado para Conteúdo 2"/>
          <p:cNvSpPr txBox="1">
            <a:spLocks/>
          </p:cNvSpPr>
          <p:nvPr/>
        </p:nvSpPr>
        <p:spPr>
          <a:xfrm>
            <a:off x="5000628" y="2857496"/>
            <a:ext cx="3786214" cy="2286016"/>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sz="2000" dirty="0" smtClean="0">
                <a:solidFill>
                  <a:schemeClr val="tx1">
                    <a:lumMod val="75000"/>
                    <a:lumOff val="25000"/>
                  </a:schemeClr>
                </a:solidFill>
                <a:latin typeface="Century" pitchFamily="18" charset="0"/>
              </a:rPr>
              <a:t>Os gastos indivisíveis necessários à consecução do objeto do acordo poderão</a:t>
            </a:r>
          </a:p>
          <a:p>
            <a:pPr lvl="0" indent="12700" algn="just">
              <a:spcBef>
                <a:spcPct val="20000"/>
              </a:spcBef>
            </a:pPr>
            <a:r>
              <a:rPr lang="pt-BR" sz="2000" dirty="0" smtClean="0">
                <a:solidFill>
                  <a:schemeClr val="tx1">
                    <a:lumMod val="75000"/>
                    <a:lumOff val="25000"/>
                  </a:schemeClr>
                </a:solidFill>
                <a:latin typeface="Century" pitchFamily="18" charset="0"/>
              </a:rPr>
              <a:t>ser lançados à conta de despesa administrativa, tais como pessoal, água, luz, telefone, etc.</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2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24"/>
            <a:ext cx="9144000" cy="6854524"/>
          </a:xfrm>
          <a:prstGeom prst="rect">
            <a:avLst/>
          </a:prstGeom>
          <a:noFill/>
        </p:spPr>
      </p:pic>
      <p:sp>
        <p:nvSpPr>
          <p:cNvPr id="6" name="CaixaDeTexto 5">
            <a:extLst>
              <a:ext uri="{FF2B5EF4-FFF2-40B4-BE49-F238E27FC236}">
                <a16:creationId xmlns="" xmlns:a16="http://schemas.microsoft.com/office/drawing/2014/main" id="{A3A2BB6F-9ECE-4F1A-B422-2D72E375BD95}"/>
              </a:ext>
            </a:extLst>
          </p:cNvPr>
          <p:cNvSpPr txBox="1"/>
          <p:nvPr/>
        </p:nvSpPr>
        <p:spPr>
          <a:xfrm>
            <a:off x="0" y="3326296"/>
            <a:ext cx="9144000" cy="923330"/>
          </a:xfrm>
          <a:prstGeom prst="rect">
            <a:avLst/>
          </a:prstGeom>
          <a:noFill/>
        </p:spPr>
        <p:txBody>
          <a:bodyPr wrap="square" rtlCol="0">
            <a:spAutoFit/>
          </a:bodyPr>
          <a:lstStyle/>
          <a:p>
            <a:pPr algn="ctr"/>
            <a:r>
              <a:rPr lang="pt-BR" sz="5400" b="1" dirty="0" smtClean="0">
                <a:solidFill>
                  <a:srgbClr val="C00000"/>
                </a:solidFill>
                <a:latin typeface="Cambria" panose="02040503050406030204" pitchFamily="18" charset="0"/>
              </a:rPr>
              <a:t>Obrigada!</a:t>
            </a:r>
            <a:endParaRPr lang="pt-BR" sz="5400" b="1" dirty="0">
              <a:solidFill>
                <a:srgbClr val="C00000"/>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Princípios e Diretrizes: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Promoção das atividades científicas e tecnológicas como estratégicas para o desenvolvimento econômico e social;</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Promoção da cooperação e interação entre os entes públicos, entre os setores público e privado, e entre empresas;</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Incentivo à constituição de ambientes favoráveis à inovação e às atividades de transferência de tecnologia;</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Estímulo à atividade de inovação nas Instituições Científica, Tecnológica e de Inovação (</a:t>
            </a:r>
            <a:r>
              <a:rPr lang="pt-BR" sz="2000" dirty="0" err="1" smtClean="0">
                <a:solidFill>
                  <a:schemeClr val="tx1">
                    <a:lumMod val="75000"/>
                    <a:lumOff val="25000"/>
                  </a:schemeClr>
                </a:solidFill>
                <a:latin typeface="Century" pitchFamily="18" charset="0"/>
              </a:rPr>
              <a:t>ICTs</a:t>
            </a:r>
            <a:r>
              <a:rPr lang="pt-BR" sz="2000" dirty="0" smtClean="0">
                <a:solidFill>
                  <a:schemeClr val="tx1">
                    <a:lumMod val="75000"/>
                    <a:lumOff val="25000"/>
                  </a:schemeClr>
                </a:solidFill>
                <a:latin typeface="Century" pitchFamily="18" charset="0"/>
              </a:rPr>
              <a:t>) e nas empresas;</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Simplificação de procedimentos para gestão de projetos de ciência, tecnologia e inovação e adoção de controle por resultados em sua avaliação;</a:t>
            </a: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Marco Legal da </a:t>
            </a:r>
            <a:r>
              <a:rPr lang="pt-BR" sz="2400" b="1" i="1" dirty="0" err="1" smtClean="0">
                <a:solidFill>
                  <a:schemeClr val="tx1">
                    <a:lumMod val="65000"/>
                    <a:lumOff val="35000"/>
                  </a:schemeClr>
                </a:solidFill>
                <a:latin typeface="Georgia" pitchFamily="18" charset="0"/>
              </a:rPr>
              <a:t>CT&amp;I</a:t>
            </a:r>
            <a:endParaRPr lang="pt-BR" sz="2400" b="1" i="1" dirty="0" smtClean="0">
              <a:solidFill>
                <a:schemeClr val="tx1">
                  <a:lumMod val="65000"/>
                  <a:lumOff val="35000"/>
                </a:schemeClr>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Resultados Esperados: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Simplificação da gestão, controle e regulamentação de projetos de C,</a:t>
            </a:r>
            <a:r>
              <a:rPr lang="pt-BR" sz="2000" dirty="0" err="1" smtClean="0">
                <a:solidFill>
                  <a:schemeClr val="tx1">
                    <a:lumMod val="75000"/>
                    <a:lumOff val="25000"/>
                  </a:schemeClr>
                </a:solidFill>
                <a:latin typeface="Century" pitchFamily="18" charset="0"/>
              </a:rPr>
              <a:t>T&amp;I</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Pacificação e clareza no uso e na interpretação dos mecanismos regulatórios inerentes às atividades de P,</a:t>
            </a:r>
            <a:r>
              <a:rPr lang="pt-BR" sz="2000" dirty="0" err="1" smtClean="0">
                <a:solidFill>
                  <a:schemeClr val="tx1">
                    <a:lumMod val="75000"/>
                    <a:lumOff val="25000"/>
                  </a:schemeClr>
                </a:solidFill>
                <a:latin typeface="Century" pitchFamily="18" charset="0"/>
              </a:rPr>
              <a:t>D&amp;I</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Estímulo à competitividade e à eficiência dos institutos públicos e privados de P,</a:t>
            </a:r>
            <a:r>
              <a:rPr lang="pt-BR" sz="2000" dirty="0" err="1" smtClean="0">
                <a:solidFill>
                  <a:schemeClr val="tx1">
                    <a:lumMod val="75000"/>
                    <a:lumOff val="25000"/>
                  </a:schemeClr>
                </a:solidFill>
                <a:latin typeface="Century" pitchFamily="18" charset="0"/>
              </a:rPr>
              <a:t>D&amp;I</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Ampliação da segurança jurídica no desenvolvimento de projetos de pesquisa compartilhados e na transferência de tecnologia;</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Facilitação e viabilização, ágil e desburocratizada da cooperação entre empresa, academia e governo;</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Ampliação do investimento sobretudo privado em atividades de </a:t>
            </a:r>
            <a:r>
              <a:rPr lang="pt-BR" sz="2000" dirty="0" err="1" smtClean="0">
                <a:solidFill>
                  <a:schemeClr val="tx1">
                    <a:lumMod val="75000"/>
                    <a:lumOff val="25000"/>
                  </a:schemeClr>
                </a:solidFill>
                <a:latin typeface="Century" pitchFamily="18" charset="0"/>
              </a:rPr>
              <a:t>P&amp;D</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Estímulo ao Desenvolvimento Tecnológico e Inovação.</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Marco Legal da </a:t>
            </a:r>
            <a:r>
              <a:rPr lang="pt-BR" sz="2400" b="1" i="1" dirty="0" err="1" smtClean="0">
                <a:solidFill>
                  <a:schemeClr val="tx1">
                    <a:lumMod val="65000"/>
                    <a:lumOff val="35000"/>
                  </a:schemeClr>
                </a:solidFill>
                <a:latin typeface="Georgia" pitchFamily="18" charset="0"/>
              </a:rPr>
              <a:t>CT&amp;I</a:t>
            </a:r>
            <a:endParaRPr lang="pt-BR" sz="2400" b="1" i="1" dirty="0" smtClean="0">
              <a:solidFill>
                <a:schemeClr val="tx1">
                  <a:lumMod val="65000"/>
                  <a:lumOff val="35000"/>
                </a:schemeClr>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Regulamenta cinco Leis e um Decreto para Estabelecer Medidas de Incentivo à Inovação e à Pesquisa Científica e Tecnológica no Ambiente Produtivo, com vistas à Capacitação Tecnológica, ao Alcance da Autonomia Tecnológica e ao Desenvolvimento do Sistema Produtivo Nacional e Regional (84 Artigos):</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Marco Legal da </a:t>
            </a:r>
            <a:r>
              <a:rPr lang="pt-BR" sz="2000" dirty="0" err="1" smtClean="0">
                <a:solidFill>
                  <a:schemeClr val="tx1">
                    <a:lumMod val="75000"/>
                    <a:lumOff val="25000"/>
                  </a:schemeClr>
                </a:solidFill>
                <a:latin typeface="Century" pitchFamily="18" charset="0"/>
              </a:rPr>
              <a:t>CT&amp;I</a:t>
            </a:r>
            <a:r>
              <a:rPr lang="pt-BR" sz="2000" dirty="0" smtClean="0">
                <a:solidFill>
                  <a:schemeClr val="tx1">
                    <a:lumMod val="75000"/>
                    <a:lumOff val="25000"/>
                  </a:schemeClr>
                </a:solidFill>
                <a:latin typeface="Century" pitchFamily="18" charset="0"/>
              </a:rPr>
              <a:t> – 13.243 (11/01/2016)</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Inovação - 10.973 (02/12/2004)</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Licitações e Contratos - 8.666 (21/06/1993)</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Importações de Bens para Pesquisa - 8.010 (29/03/1990)</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Lei de Isenções ou Redução de Imposto de Importação – 8.032 (12/04/1990)</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Decreto das Atividades Aduaneiras e Operações de Comércio Exterior - 6.759 (05/02/2009)</a:t>
            </a:r>
          </a:p>
        </p:txBody>
      </p:sp>
      <p:sp>
        <p:nvSpPr>
          <p:cNvPr id="6" name="Título 1"/>
          <p:cNvSpPr>
            <a:spLocks noGrp="1"/>
          </p:cNvSpPr>
          <p:nvPr>
            <p:ph type="title"/>
          </p:nvPr>
        </p:nvSpPr>
        <p:spPr>
          <a:xfrm>
            <a:off x="662880" y="71422"/>
            <a:ext cx="8229600" cy="1143000"/>
          </a:xfrm>
        </p:spPr>
        <p:txBody>
          <a:bodyPr>
            <a:noAutofit/>
          </a:bodyPr>
          <a:lstStyle/>
          <a:p>
            <a:pPr algn="r"/>
            <a:r>
              <a:rPr lang="pt-BR" sz="2000" b="1" i="1" dirty="0" smtClean="0">
                <a:solidFill>
                  <a:schemeClr val="tx1">
                    <a:lumMod val="65000"/>
                    <a:lumOff val="35000"/>
                  </a:schemeClr>
                </a:solidFill>
                <a:latin typeface="Georgia" pitchFamily="18" charset="0"/>
              </a:rPr>
              <a:t>Decreto de Regulamentação do Marco Legal da </a:t>
            </a:r>
            <a:r>
              <a:rPr lang="pt-BR" sz="2000" b="1" i="1" dirty="0" err="1" smtClean="0">
                <a:solidFill>
                  <a:schemeClr val="tx1">
                    <a:lumMod val="65000"/>
                    <a:lumOff val="35000"/>
                  </a:schemeClr>
                </a:solidFill>
                <a:latin typeface="Georgia" pitchFamily="18" charset="0"/>
              </a:rPr>
              <a:t>CT&amp;I</a:t>
            </a:r>
            <a:r>
              <a:rPr lang="pt-BR" sz="2000" b="1" i="1" dirty="0" smtClean="0">
                <a:solidFill>
                  <a:schemeClr val="tx1">
                    <a:lumMod val="65000"/>
                    <a:lumOff val="35000"/>
                  </a:schemeClr>
                </a:solidFill>
                <a:latin typeface="Georgia" pitchFamily="18" charset="0"/>
              </a:rPr>
              <a:t/>
            </a:r>
            <a:br>
              <a:rPr lang="pt-BR" sz="2000" b="1" i="1" dirty="0" smtClean="0">
                <a:solidFill>
                  <a:schemeClr val="tx1">
                    <a:lumMod val="65000"/>
                    <a:lumOff val="35000"/>
                  </a:schemeClr>
                </a:solidFill>
                <a:latin typeface="Georgia" pitchFamily="18" charset="0"/>
              </a:rPr>
            </a:br>
            <a:r>
              <a:rPr lang="pt-BR" sz="2000" b="1" i="1" dirty="0" smtClean="0">
                <a:solidFill>
                  <a:schemeClr val="tx1">
                    <a:lumMod val="65000"/>
                    <a:lumOff val="35000"/>
                  </a:schemeClr>
                </a:solidFill>
                <a:latin typeface="Georgia" pitchFamily="18" charset="0"/>
              </a:rPr>
              <a:t>(Decreto no 9.2833, de 07 de fevereiro de 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A administração pública direta, as agências de fomento e as ICT poderão apoiar a criação, a implantação e a consolidação de </a:t>
            </a:r>
            <a:r>
              <a:rPr lang="pt-BR" sz="2000" dirty="0" smtClean="0">
                <a:solidFill>
                  <a:srgbClr val="FF0000"/>
                </a:solidFill>
                <a:latin typeface="Century" pitchFamily="18" charset="0"/>
              </a:rPr>
              <a:t>ambientes promotores da inovação</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Ceder o uso de imóveis à entidade privada, com ou sem fins lucrativos, ou diretamente às empresas e às ICT interessadas;</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Participar da criação e da governança das entidades gestoras;</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Conceder, quando couber, financiamento, subvenção econômica, outros tipos de apoio financeiro reembolsável ou não reembolsável e incentivos fiscais e tributários, para a implantação e a consolidação de ambientes promotores da inovação;</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Disponibilizar espaço em prédios compartilhados. </a:t>
            </a: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Marco Legal da </a:t>
            </a:r>
            <a:r>
              <a:rPr lang="pt-BR" sz="2400" b="1" i="1" dirty="0" err="1" smtClean="0">
                <a:solidFill>
                  <a:schemeClr val="tx1">
                    <a:lumMod val="65000"/>
                    <a:lumOff val="35000"/>
                  </a:schemeClr>
                </a:solidFill>
                <a:latin typeface="Georgia" pitchFamily="18" charset="0"/>
              </a:rPr>
              <a:t>CT&amp;I</a:t>
            </a:r>
            <a:endParaRPr lang="pt-BR" sz="2400" b="1" i="1" dirty="0" smtClean="0">
              <a:solidFill>
                <a:schemeClr val="tx1">
                  <a:lumMod val="65000"/>
                  <a:lumOff val="35000"/>
                </a:schemeClr>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601216" y="1387126"/>
            <a:ext cx="8363272" cy="5256584"/>
          </a:xfrm>
        </p:spPr>
        <p:txBody>
          <a:bodyPr>
            <a:noAutofit/>
          </a:bodyPr>
          <a:lstStyle/>
          <a:p>
            <a:pPr marL="0" indent="12700" algn="just">
              <a:buNone/>
            </a:pPr>
            <a:r>
              <a:rPr lang="pt-BR" sz="2000" dirty="0" smtClean="0">
                <a:solidFill>
                  <a:schemeClr val="tx1">
                    <a:lumMod val="75000"/>
                    <a:lumOff val="25000"/>
                  </a:schemeClr>
                </a:solidFill>
                <a:latin typeface="Century" pitchFamily="18" charset="0"/>
              </a:rPr>
              <a:t>Facilidades para a transferência de tecnologia de ICT pública para o setor privado:</a:t>
            </a:r>
          </a:p>
          <a:p>
            <a:pPr marL="0" indent="12700" algn="just">
              <a:buFont typeface="Courier New" pitchFamily="49" charset="0"/>
              <a:buChar char="o"/>
            </a:pPr>
            <a:endParaRPr lang="pt-BR" sz="2000" dirty="0" smtClean="0">
              <a:solidFill>
                <a:schemeClr val="tx1">
                  <a:lumMod val="75000"/>
                  <a:lumOff val="25000"/>
                </a:schemeClr>
              </a:solidFill>
              <a:latin typeface="Century" pitchFamily="18" charset="0"/>
            </a:endParaRP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realização de licitação é </a:t>
            </a:r>
            <a:r>
              <a:rPr lang="pt-BR" sz="2000" dirty="0" smtClean="0">
                <a:solidFill>
                  <a:srgbClr val="FF0000"/>
                </a:solidFill>
                <a:latin typeface="Century" pitchFamily="18" charset="0"/>
              </a:rPr>
              <a:t>dispensável</a:t>
            </a:r>
            <a:r>
              <a:rPr lang="pt-BR" sz="2000" dirty="0" smtClean="0">
                <a:solidFill>
                  <a:schemeClr val="tx1">
                    <a:lumMod val="75000"/>
                    <a:lumOff val="25000"/>
                  </a:schemeClr>
                </a:solidFill>
                <a:latin typeface="Century" pitchFamily="18" charset="0"/>
              </a:rPr>
              <a:t>;</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Definição pela ICT da modalidade de oferta a ser adotada, podendo incluir concorrência pública e negociação direta;</a:t>
            </a:r>
          </a:p>
          <a:p>
            <a:pPr marL="0" indent="12700" algn="just">
              <a:buFont typeface="Courier New" pitchFamily="49" charset="0"/>
              <a:buChar char="o"/>
            </a:pPr>
            <a:r>
              <a:rPr lang="pt-BR" sz="2000" dirty="0" smtClean="0">
                <a:solidFill>
                  <a:schemeClr val="tx1">
                    <a:lumMod val="75000"/>
                    <a:lumOff val="25000"/>
                  </a:schemeClr>
                </a:solidFill>
                <a:latin typeface="Century" pitchFamily="18" charset="0"/>
              </a:rPr>
              <a:t>A ICT pública poderá </a:t>
            </a:r>
            <a:r>
              <a:rPr lang="pt-BR" sz="2000" dirty="0" smtClean="0">
                <a:solidFill>
                  <a:srgbClr val="FF0000"/>
                </a:solidFill>
                <a:latin typeface="Century" pitchFamily="18" charset="0"/>
              </a:rPr>
              <a:t>ceder os seus direitos </a:t>
            </a:r>
            <a:r>
              <a:rPr lang="pt-BR" sz="2000" dirty="0" smtClean="0">
                <a:solidFill>
                  <a:schemeClr val="tx1">
                    <a:lumMod val="75000"/>
                    <a:lumOff val="25000"/>
                  </a:schemeClr>
                </a:solidFill>
                <a:latin typeface="Century" pitchFamily="18" charset="0"/>
              </a:rPr>
              <a:t>sobre a criação ao criador, para que os exerça em seu próprio nome e sob a sua inteira responsabilidade, ou a terceiro, mediante remuneração.</a:t>
            </a: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Regulamentação do Marco Legal</a:t>
            </a:r>
            <a:br>
              <a:rPr lang="pt-BR" sz="2400" b="1" i="1" dirty="0" smtClean="0">
                <a:solidFill>
                  <a:schemeClr val="tx1">
                    <a:lumMod val="65000"/>
                    <a:lumOff val="35000"/>
                  </a:schemeClr>
                </a:solidFill>
                <a:latin typeface="Georgia" pitchFamily="18" charset="0"/>
              </a:rPr>
            </a:br>
            <a:r>
              <a:rPr lang="pt-BR" sz="2400" b="1" i="1" dirty="0" smtClean="0">
                <a:solidFill>
                  <a:schemeClr val="tx1">
                    <a:lumMod val="65000"/>
                    <a:lumOff val="35000"/>
                  </a:schemeClr>
                </a:solidFill>
                <a:latin typeface="Georgia" pitchFamily="18" charset="0"/>
              </a:rPr>
              <a:t>Transferência de Tecnologia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jamila\Downloads\background 2.jpg"/>
          <p:cNvPicPr>
            <a:picLocks noChangeAspect="1" noChangeArrowheads="1"/>
          </p:cNvPicPr>
          <p:nvPr/>
        </p:nvPicPr>
        <p:blipFill>
          <a:blip r:embed="rId2" cstate="print"/>
          <a:srcRect/>
          <a:stretch>
            <a:fillRect/>
          </a:stretch>
        </p:blipFill>
        <p:spPr bwMode="auto">
          <a:xfrm>
            <a:off x="0" y="0"/>
            <a:ext cx="9144000" cy="6854524"/>
          </a:xfrm>
          <a:prstGeom prst="rect">
            <a:avLst/>
          </a:prstGeom>
          <a:noFill/>
        </p:spPr>
      </p:pic>
      <p:sp>
        <p:nvSpPr>
          <p:cNvPr id="3" name="Espaço Reservado para Conteúdo 2"/>
          <p:cNvSpPr>
            <a:spLocks noGrp="1"/>
          </p:cNvSpPr>
          <p:nvPr>
            <p:ph idx="1"/>
          </p:nvPr>
        </p:nvSpPr>
        <p:spPr>
          <a:xfrm>
            <a:off x="500034" y="1857364"/>
            <a:ext cx="4071966" cy="4214842"/>
          </a:xfrm>
          <a:ln>
            <a:solidFill>
              <a:schemeClr val="tx1"/>
            </a:solidFill>
          </a:ln>
        </p:spPr>
        <p:txBody>
          <a:bodyPr>
            <a:noAutofit/>
          </a:bodyPr>
          <a:lstStyle/>
          <a:p>
            <a:pPr marL="0" indent="12700" algn="just">
              <a:buNone/>
            </a:pPr>
            <a:r>
              <a:rPr lang="pt-BR" sz="1800" dirty="0" smtClean="0">
                <a:solidFill>
                  <a:schemeClr val="tx1">
                    <a:lumMod val="75000"/>
                    <a:lumOff val="25000"/>
                  </a:schemeClr>
                </a:solidFill>
                <a:latin typeface="Century" pitchFamily="18" charset="0"/>
              </a:rPr>
              <a:t>Art. 3º - A administração pública direta, autárquica e </a:t>
            </a:r>
            <a:r>
              <a:rPr lang="pt-BR" sz="1800" dirty="0" err="1" smtClean="0">
                <a:solidFill>
                  <a:schemeClr val="tx1">
                    <a:lumMod val="75000"/>
                    <a:lumOff val="25000"/>
                  </a:schemeClr>
                </a:solidFill>
                <a:latin typeface="Century" pitchFamily="18" charset="0"/>
              </a:rPr>
              <a:t>fundacional</a:t>
            </a:r>
            <a:r>
              <a:rPr lang="pt-BR" sz="1800" dirty="0" smtClean="0">
                <a:solidFill>
                  <a:schemeClr val="tx1">
                    <a:lumMod val="75000"/>
                    <a:lumOff val="25000"/>
                  </a:schemeClr>
                </a:solidFill>
                <a:latin typeface="Century" pitchFamily="18" charset="0"/>
              </a:rPr>
              <a:t>, incluídas as agências reguladoras, e as agências de fomento poderão estimular e apoiar a constituição de alianças estratégicas e o desenvolvimento de projetos de cooperação que envolvam empresas, ICT e entidades privadas sem fins lucrativos destinados às atividades de pesquisa e desenvolvimento, que objetivem a geração de produtos, processos e serviços inovadores e a transferência e a difusão de tecnologia.</a:t>
            </a:r>
          </a:p>
          <a:p>
            <a:pPr marL="0" indent="12700" algn="just">
              <a:buFont typeface="Courier New" pitchFamily="49" charset="0"/>
              <a:buChar char="o"/>
            </a:pPr>
            <a:endParaRPr lang="pt-BR" sz="1800" dirty="0" smtClean="0">
              <a:solidFill>
                <a:schemeClr val="tx1">
                  <a:lumMod val="75000"/>
                  <a:lumOff val="25000"/>
                </a:schemeClr>
              </a:solidFill>
              <a:latin typeface="Century" pitchFamily="18" charset="0"/>
            </a:endParaRPr>
          </a:p>
        </p:txBody>
      </p:sp>
      <p:sp>
        <p:nvSpPr>
          <p:cNvPr id="6" name="Título 1"/>
          <p:cNvSpPr>
            <a:spLocks noGrp="1"/>
          </p:cNvSpPr>
          <p:nvPr>
            <p:ph type="title"/>
          </p:nvPr>
        </p:nvSpPr>
        <p:spPr>
          <a:xfrm>
            <a:off x="662880" y="71422"/>
            <a:ext cx="8229600" cy="1143000"/>
          </a:xfrm>
        </p:spPr>
        <p:txBody>
          <a:bodyPr>
            <a:noAutofit/>
          </a:bodyPr>
          <a:lstStyle/>
          <a:p>
            <a:pPr algn="r"/>
            <a:r>
              <a:rPr lang="pt-BR" sz="2400" b="1" i="1" dirty="0" smtClean="0">
                <a:solidFill>
                  <a:schemeClr val="tx1">
                    <a:lumMod val="65000"/>
                    <a:lumOff val="35000"/>
                  </a:schemeClr>
                </a:solidFill>
                <a:latin typeface="Georgia" pitchFamily="18" charset="0"/>
              </a:rPr>
              <a:t>Decreto nº 9283/2018</a:t>
            </a:r>
          </a:p>
        </p:txBody>
      </p:sp>
      <p:sp>
        <p:nvSpPr>
          <p:cNvPr id="5" name="Espaço Reservado para Conteúdo 2"/>
          <p:cNvSpPr txBox="1">
            <a:spLocks/>
          </p:cNvSpPr>
          <p:nvPr/>
        </p:nvSpPr>
        <p:spPr>
          <a:xfrm>
            <a:off x="4786314" y="1857364"/>
            <a:ext cx="4071966" cy="4214842"/>
          </a:xfrm>
          <a:prstGeom prst="rect">
            <a:avLst/>
          </a:prstGeom>
          <a:ln>
            <a:solidFill>
              <a:srgbClr val="C00000"/>
            </a:solidFill>
          </a:ln>
        </p:spPr>
        <p:txBody>
          <a:bodyPr vert="horz" lIns="91440" tIns="45720" rIns="91440" bIns="45720" rtlCol="0">
            <a:noAutofit/>
          </a:bodyPr>
          <a:lstStyle/>
          <a:p>
            <a:pPr lvl="0" indent="12700" algn="just">
              <a:spcBef>
                <a:spcPct val="20000"/>
              </a:spcBef>
            </a:pPr>
            <a:r>
              <a:rPr lang="pt-BR" dirty="0" smtClean="0">
                <a:solidFill>
                  <a:schemeClr val="tx1">
                    <a:lumMod val="75000"/>
                    <a:lumOff val="25000"/>
                  </a:schemeClr>
                </a:solidFill>
                <a:latin typeface="Century" pitchFamily="18" charset="0"/>
              </a:rPr>
              <a:t>Traz a possibilidade de se firmar projetos de cooperação que envolvam empresas, ICT e entidades privadas sem fins lucrativos com apoio e estimulo da administração pública.</a:t>
            </a:r>
          </a:p>
          <a:p>
            <a:pPr marL="0" marR="0" lvl="0" indent="12700" algn="just" defTabSz="914400" rtl="0" eaLnBrk="1" fontAlgn="auto" latinLnBrk="0" hangingPunct="1">
              <a:lnSpc>
                <a:spcPct val="100000"/>
              </a:lnSpc>
              <a:spcBef>
                <a:spcPct val="20000"/>
              </a:spcBef>
              <a:spcAft>
                <a:spcPts val="0"/>
              </a:spcAft>
              <a:buClrTx/>
              <a:buSzTx/>
              <a:buFont typeface="Courier New" pitchFamily="49" charset="0"/>
              <a:buChar char="o"/>
              <a:tabLst/>
              <a:defRPr/>
            </a:pPr>
            <a:endParaRPr kumimoji="0" lang="pt-BR" sz="1800" b="0" i="0" u="none" strike="noStrike" kern="1200" cap="none" spc="0" normalizeH="0" baseline="0" noProof="0" dirty="0" smtClean="0">
              <a:ln>
                <a:noFill/>
              </a:ln>
              <a:solidFill>
                <a:schemeClr val="tx1">
                  <a:lumMod val="75000"/>
                  <a:lumOff val="25000"/>
                </a:schemeClr>
              </a:solidFill>
              <a:effectLst/>
              <a:uLnTx/>
              <a:uFillTx/>
              <a:latin typeface="Century"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2511</Words>
  <Application>Microsoft Office PowerPoint</Application>
  <PresentationFormat>Apresentação na tela (4:3)</PresentationFormat>
  <Paragraphs>212</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AVANÇOS   DECRETO 9.283/2018:  </vt:lpstr>
      <vt:lpstr>Cenário para Inovação</vt:lpstr>
      <vt:lpstr>Marco Legal da Ciência, Tecnologia e Inovação (Lei No 13.243, de 11 de janeiro de 2016)</vt:lpstr>
      <vt:lpstr>Marco Legal da CT&amp;I</vt:lpstr>
      <vt:lpstr>Marco Legal da CT&amp;I</vt:lpstr>
      <vt:lpstr>Decreto de Regulamentação do Marco Legal da CT&amp;I (Decreto no 9.2833, de 07 de fevereiro de 2018)</vt:lpstr>
      <vt:lpstr>Marco Legal da CT&amp;I</vt:lpstr>
      <vt:lpstr>Regulamentação do Marco Legal Transferência de Tecnologia</vt:lpstr>
      <vt:lpstr>Decreto nº 9283/2018</vt:lpstr>
      <vt:lpstr>Decreto nº 9283/2018</vt:lpstr>
      <vt:lpstr>Regulamentação do Marco Legal Política de Inovação</vt:lpstr>
      <vt:lpstr>Regulamentação do Marco Legal Política de Inovação</vt:lpstr>
      <vt:lpstr>Decreto nº 9283/2018</vt:lpstr>
      <vt:lpstr>Regulamentação do Marco Legal Instrumentos Jurídicos de Parcerias</vt:lpstr>
      <vt:lpstr>Decreto nº 9283/2018</vt:lpstr>
      <vt:lpstr>Decreto nº 9283/2018</vt:lpstr>
      <vt:lpstr>Decreto nº 9283/2018</vt:lpstr>
      <vt:lpstr>Regulamentação do Marco Legal Alterações Orçamentárias</vt:lpstr>
      <vt:lpstr>Decreto nº 9283/2018</vt:lpstr>
      <vt:lpstr>Decreto nº 9283/2018</vt:lpstr>
      <vt:lpstr>Decreto nº 9283/2018</vt:lpstr>
      <vt:lpstr>Regulamentação do Marco Legal Prestação de Contas (art. 47 a 60)</vt:lpstr>
      <vt:lpstr>Regulamentação do Marco Legal Prestação de Contas (art. 47 a 60)</vt:lpstr>
      <vt:lpstr>Regulamentação do Marco Legal Prestação de Contas (art. 47 a 60)</vt:lpstr>
      <vt:lpstr>Regulamentação do Marco Legal Prestação de Contas (art. 47 a 60)</vt:lpstr>
      <vt:lpstr>Regulamentação do Marco Legal Prestação de Contas (art. 47 a 60)</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FIRMADOS PELO 3º SETOR UMA REFLEXÃO SOBRE O VALOR DE SUAS DIFERENÇAS</dc:title>
  <dc:creator>rebeca</dc:creator>
  <cp:lastModifiedBy>rebecapernambuco</cp:lastModifiedBy>
  <cp:revision>141</cp:revision>
  <dcterms:created xsi:type="dcterms:W3CDTF">2014-11-03T13:20:32Z</dcterms:created>
  <dcterms:modified xsi:type="dcterms:W3CDTF">2018-11-08T11:59:47Z</dcterms:modified>
</cp:coreProperties>
</file>