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9" r:id="rId8"/>
    <p:sldId id="270" r:id="rId9"/>
    <p:sldId id="271" r:id="rId10"/>
    <p:sldId id="262" r:id="rId11"/>
    <p:sldId id="263" r:id="rId12"/>
    <p:sldId id="264" r:id="rId13"/>
    <p:sldId id="272" r:id="rId14"/>
    <p:sldId id="277" r:id="rId15"/>
    <p:sldId id="273" r:id="rId16"/>
    <p:sldId id="275" r:id="rId17"/>
    <p:sldId id="276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150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0A7B-4138-4E5E-B5FB-26F4342068D4}" type="datetimeFigureOut">
              <a:rPr lang="pt-BR" smtClean="0"/>
              <a:pPr/>
              <a:t>08/11/2018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F1CE-D547-4A46-BEB7-9773022070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0A7B-4138-4E5E-B5FB-26F4342068D4}" type="datetimeFigureOut">
              <a:rPr lang="pt-BR" smtClean="0"/>
              <a:pPr/>
              <a:t>08/11/2018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F1CE-D547-4A46-BEB7-9773022070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0A7B-4138-4E5E-B5FB-26F4342068D4}" type="datetimeFigureOut">
              <a:rPr lang="pt-BR" smtClean="0"/>
              <a:pPr/>
              <a:t>08/11/2018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F1CE-D547-4A46-BEB7-9773022070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0A7B-4138-4E5E-B5FB-26F4342068D4}" type="datetimeFigureOut">
              <a:rPr lang="pt-BR" smtClean="0"/>
              <a:pPr/>
              <a:t>08/11/2018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F1CE-D547-4A46-BEB7-9773022070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0A7B-4138-4E5E-B5FB-26F4342068D4}" type="datetimeFigureOut">
              <a:rPr lang="pt-BR" smtClean="0"/>
              <a:pPr/>
              <a:t>08/11/2018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F1CE-D547-4A46-BEB7-9773022070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0A7B-4138-4E5E-B5FB-26F4342068D4}" type="datetimeFigureOut">
              <a:rPr lang="pt-BR" smtClean="0"/>
              <a:pPr/>
              <a:t>08/11/2018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F1CE-D547-4A46-BEB7-9773022070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0A7B-4138-4E5E-B5FB-26F4342068D4}" type="datetimeFigureOut">
              <a:rPr lang="pt-BR" smtClean="0"/>
              <a:pPr/>
              <a:t>08/11/2018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F1CE-D547-4A46-BEB7-9773022070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0A7B-4138-4E5E-B5FB-26F4342068D4}" type="datetimeFigureOut">
              <a:rPr lang="pt-BR" smtClean="0"/>
              <a:pPr/>
              <a:t>08/11/2018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F1CE-D547-4A46-BEB7-9773022070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0A7B-4138-4E5E-B5FB-26F4342068D4}" type="datetimeFigureOut">
              <a:rPr lang="pt-BR" smtClean="0"/>
              <a:pPr/>
              <a:t>08/11/2018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F1CE-D547-4A46-BEB7-9773022070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0A7B-4138-4E5E-B5FB-26F4342068D4}" type="datetimeFigureOut">
              <a:rPr lang="pt-BR" smtClean="0"/>
              <a:pPr/>
              <a:t>08/11/2018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F1CE-D547-4A46-BEB7-9773022070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0A7B-4138-4E5E-B5FB-26F4342068D4}" type="datetimeFigureOut">
              <a:rPr lang="pt-BR" smtClean="0"/>
              <a:pPr/>
              <a:t>08/11/2018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F1CE-D547-4A46-BEB7-9773022070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F0A7B-4138-4E5E-B5FB-26F4342068D4}" type="datetimeFigureOut">
              <a:rPr lang="pt-BR" smtClean="0"/>
              <a:pPr/>
              <a:t>08/11/2018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5F1CE-D547-4A46-BEB7-9773022070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dejamila\Downloads\background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78"/>
            <a:ext cx="9144000" cy="685452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2571744"/>
            <a:ext cx="8352928" cy="1865369"/>
          </a:xfrm>
        </p:spPr>
        <p:txBody>
          <a:bodyPr>
            <a:normAutofit fontScale="90000"/>
          </a:bodyPr>
          <a:lstStyle/>
          <a:p>
            <a:pPr algn="r">
              <a:spcAft>
                <a:spcPts val="2000"/>
              </a:spcAft>
            </a:pPr>
            <a:r>
              <a:rPr lang="pt-BR" sz="40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TRANSPARÊNCIA</a:t>
            </a:r>
            <a:br>
              <a:rPr lang="pt-BR" sz="40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</a:br>
            <a:r>
              <a:rPr lang="pt-BR" sz="20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Principais pontos trazidos pelo </a:t>
            </a:r>
            <a:br>
              <a:rPr lang="pt-BR" sz="20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</a:br>
            <a:r>
              <a:rPr lang="pt-BR" sz="2000" b="1" dirty="0" smtClean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Acórdão nº 1.178/2018  TCU</a:t>
            </a:r>
            <a:r>
              <a:rPr lang="pt-BR" sz="2000" b="1" i="1" dirty="0" smtClean="0">
                <a:solidFill>
                  <a:schemeClr val="bg1"/>
                </a:solidFill>
                <a:latin typeface="Century" pitchFamily="18" charset="0"/>
                <a:cs typeface="Arial" pitchFamily="34" charset="0"/>
              </a:rPr>
              <a:t/>
            </a:r>
            <a:br>
              <a:rPr lang="pt-BR" sz="2000" b="1" i="1" dirty="0" smtClean="0">
                <a:solidFill>
                  <a:schemeClr val="bg1"/>
                </a:solidFill>
                <a:latin typeface="Century" pitchFamily="18" charset="0"/>
                <a:cs typeface="Arial" pitchFamily="34" charset="0"/>
              </a:rPr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200" b="1" dirty="0">
                <a:solidFill>
                  <a:schemeClr val="bg1"/>
                </a:solidFill>
              </a:rPr>
              <a:t/>
            </a:r>
            <a:br>
              <a:rPr lang="pt-BR" sz="2200" b="1" dirty="0">
                <a:solidFill>
                  <a:schemeClr val="bg1"/>
                </a:solidFill>
              </a:rPr>
            </a:br>
            <a:endParaRPr lang="pt-BR" sz="2200" b="1" dirty="0">
              <a:solidFill>
                <a:schemeClr val="bg1"/>
              </a:solidFill>
            </a:endParaRPr>
          </a:p>
        </p:txBody>
      </p:sp>
      <p:cxnSp>
        <p:nvCxnSpPr>
          <p:cNvPr id="4" name="Conector reto 3"/>
          <p:cNvCxnSpPr/>
          <p:nvPr/>
        </p:nvCxnSpPr>
        <p:spPr>
          <a:xfrm>
            <a:off x="3714744" y="4143380"/>
            <a:ext cx="4824536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3563888" y="4365104"/>
            <a:ext cx="27885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b="1" i="1" dirty="0" smtClean="0">
                <a:solidFill>
                  <a:schemeClr val="bg1"/>
                </a:solidFill>
                <a:latin typeface="Century" pitchFamily="18" charset="0"/>
                <a:cs typeface="Arial" pitchFamily="34" charset="0"/>
              </a:rPr>
              <a:t>Lei  nº12.527/2011</a:t>
            </a:r>
          </a:p>
          <a:p>
            <a:pPr algn="ctr"/>
            <a:r>
              <a:rPr lang="pt-BR" sz="2400" b="1" i="1" dirty="0" smtClean="0">
                <a:solidFill>
                  <a:schemeClr val="bg1"/>
                </a:solidFill>
                <a:latin typeface="Century" pitchFamily="18" charset="0"/>
                <a:cs typeface="Arial" pitchFamily="34" charset="0"/>
              </a:rPr>
              <a:t>Lei nº 8.958/94</a:t>
            </a:r>
          </a:p>
          <a:p>
            <a:pPr algn="ctr"/>
            <a:endParaRPr lang="pt-BR" sz="2400" b="1" i="1" dirty="0">
              <a:solidFill>
                <a:schemeClr val="bg1"/>
              </a:solidFill>
              <a:latin typeface="Century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ejamila\Downloads\background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4524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8904" y="-99392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t-BR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Publicidade x Transparência</a:t>
            </a:r>
            <a:endParaRPr lang="pt-BR" sz="2400" b="1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ü"/>
            </a:pPr>
            <a:endParaRPr lang="pt-BR" sz="2400" dirty="0" smtClean="0"/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Um dos princípios que regem as Fundações de apoio é o princípio da PUBLICIDADE (art. 2º da Lei nº 8.958/94). </a:t>
            </a:r>
          </a:p>
          <a:p>
            <a:pPr algn="just">
              <a:buNone/>
            </a:pPr>
            <a:endParaRPr lang="pt-BR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" pitchFamily="18" charset="0"/>
            </a:endParaRPr>
          </a:p>
          <a:p>
            <a:pPr algn="just">
              <a:buNone/>
            </a:pPr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      Ocorre que, a publicidade é condição necessária, mas não suficiente, para a transparência. A TRANSPARÊNCIA visa a busca pela igualdade de condições de acesso e de tratamento à informação entre o administrador e o público interessado.</a:t>
            </a:r>
          </a:p>
          <a:p>
            <a:pPr algn="just">
              <a:buNone/>
            </a:pPr>
            <a:endParaRPr lang="pt-BR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" pitchFamily="18" charset="0"/>
            </a:endParaRPr>
          </a:p>
          <a:p>
            <a:pPr algn="just">
              <a:buNone/>
            </a:pPr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       Não basta tornar pública a informação, mas é necessário tê-la de forma clara e de fácil acesso.</a:t>
            </a:r>
          </a:p>
          <a:p>
            <a:pPr algn="just">
              <a:buNone/>
            </a:pPr>
            <a:endParaRPr lang="pt-BR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" pitchFamily="18" charset="0"/>
            </a:endParaRPr>
          </a:p>
          <a:p>
            <a:pPr algn="just">
              <a:buNone/>
            </a:pPr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       Necessidade  de haver divulgação nos sites das </a:t>
            </a:r>
            <a:r>
              <a:rPr lang="pt-BR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FA’s</a:t>
            </a:r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 de lista de projetos em que as informações possam ser ordenadas de forma a identificar as características constantes, como, por exemplo, os de maior materialidade financeira.</a:t>
            </a:r>
          </a:p>
          <a:p>
            <a:pPr algn="just">
              <a:buFont typeface="Wingdings" pitchFamily="2" charset="2"/>
              <a:buChar char="ü"/>
            </a:pPr>
            <a:endParaRPr lang="pt-BR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ejamila\Downloads\background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4524"/>
          </a:xfrm>
          <a:prstGeom prst="rect">
            <a:avLst/>
          </a:prstGeom>
          <a:noFill/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Completud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e – divulgação dos objetos sob interesse na forma de uma relação;</a:t>
            </a:r>
          </a:p>
          <a:p>
            <a:pPr algn="just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Granularidade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 – máximo de detalhamento, mínimo de agregação;</a:t>
            </a:r>
          </a:p>
          <a:p>
            <a:pPr algn="just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Interoperabilidade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 – integração de sistemas, com combinação de diferente conjuntos de dados;</a:t>
            </a:r>
          </a:p>
          <a:p>
            <a:pPr algn="just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Usabilidade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 – permitir a navegação entre objetos relacionados de forma direta (transversalidade)</a:t>
            </a:r>
          </a:p>
          <a:p>
            <a:pPr algn="just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  <a:latin typeface="Century" pitchFamily="18" charset="0"/>
            </a:endParaRPr>
          </a:p>
          <a:p>
            <a:pPr algn="just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  <a:latin typeface="Century" pitchFamily="18" charset="0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662880" y="18864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t-BR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Base jurídica da Transparência</a:t>
            </a:r>
            <a:endParaRPr lang="pt-BR" sz="2400" b="1" i="1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ejamila\Downloads\background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4524"/>
          </a:xfrm>
          <a:prstGeom prst="rect">
            <a:avLst/>
          </a:prstGeom>
          <a:noFill/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Proposição para que o MEC, no prazo de 180 dias, apresente um sistema online específico para registro de contratos, convênios, acordos e ajustes celebrados entre Fundações de apoio e IFES, nos termos do art. 12 do Decreto nº 7.423/2010.</a:t>
            </a:r>
          </a:p>
          <a:p>
            <a:pPr algn="just">
              <a:buFont typeface="Wingdings" pitchFamily="2" charset="2"/>
              <a:buChar char="ü"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Determinação para que o MEC oriente as IFES a observarem a legislação relativa à transparência na Administração Pública.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878904" y="18864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t-BR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Determinações ao MEC</a:t>
            </a:r>
            <a:endParaRPr lang="pt-BR" sz="2400" b="1" i="1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ejamila\Downloads\background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4524"/>
          </a:xfrm>
          <a:prstGeom prst="rect">
            <a:avLst/>
          </a:prstGeom>
          <a:noFill/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4525963"/>
          </a:xfrm>
        </p:spPr>
        <p:txBody>
          <a:bodyPr>
            <a:normAutofit/>
          </a:bodyPr>
          <a:lstStyle/>
          <a:p>
            <a:pPr algn="just">
              <a:buFont typeface="Courier New" pitchFamily="49" charset="0"/>
              <a:buChar char="o"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Registro centralizado de projetos, sistema único de informação, com acesso ao público na internet, que permita acompanhamento da tramitação interna e da execução físico-financeira de cada projeto.</a:t>
            </a:r>
          </a:p>
          <a:p>
            <a:pPr algn="just">
              <a:buFont typeface="Courier New" pitchFamily="49" charset="0"/>
              <a:buChar char="o"/>
            </a:pPr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  <a:latin typeface="Century" pitchFamily="18" charset="0"/>
            </a:endParaRPr>
          </a:p>
          <a:p>
            <a:pPr algn="just">
              <a:buFont typeface="Courier New" pitchFamily="49" charset="0"/>
              <a:buChar char="o"/>
            </a:pPr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  <a:latin typeface="Century" pitchFamily="18" charset="0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878904" y="18864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t-BR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Implantações pelas IFFES</a:t>
            </a:r>
            <a:endParaRPr lang="pt-BR" sz="2400" b="1" i="1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ejamila\Downloads\background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4524"/>
          </a:xfrm>
          <a:prstGeom prst="rect">
            <a:avLst/>
          </a:prstGeom>
          <a:noFill/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4525963"/>
          </a:xfrm>
        </p:spPr>
        <p:txBody>
          <a:bodyPr>
            <a:normAutofit fontScale="25000" lnSpcReduction="20000"/>
          </a:bodyPr>
          <a:lstStyle/>
          <a:p>
            <a:pPr algn="just">
              <a:buFont typeface="Courier New" pitchFamily="49" charset="0"/>
              <a:buChar char="o"/>
            </a:pPr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  <a:latin typeface="Century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pt-BR" sz="7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Adotar na divulgação das informações os seguintes parâmetros:</a:t>
            </a:r>
          </a:p>
          <a:p>
            <a:pPr algn="just">
              <a:buNone/>
            </a:pPr>
            <a:endParaRPr lang="pt-BR" sz="7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" pitchFamily="18" charset="0"/>
            </a:endParaRPr>
          </a:p>
          <a:p>
            <a:pPr algn="just">
              <a:buNone/>
            </a:pPr>
            <a:r>
              <a:rPr lang="pt-BR" sz="7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Disponibilização dos projetos na forma de relação, lista ou planilha;</a:t>
            </a:r>
          </a:p>
          <a:p>
            <a:pPr algn="just">
              <a:buNone/>
            </a:pPr>
            <a:r>
              <a:rPr lang="pt-BR" sz="7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Filtros, inclusive mediante pesquisa textual;</a:t>
            </a:r>
          </a:p>
          <a:p>
            <a:pPr algn="just">
              <a:buNone/>
            </a:pPr>
            <a:r>
              <a:rPr lang="pt-BR" sz="7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Possibilidade de gravação de relatórios;</a:t>
            </a:r>
          </a:p>
          <a:p>
            <a:pPr algn="just">
              <a:buNone/>
            </a:pPr>
            <a:r>
              <a:rPr lang="pt-BR" sz="7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Atualização das informações na internet;</a:t>
            </a:r>
          </a:p>
          <a:p>
            <a:pPr algn="just">
              <a:buNone/>
            </a:pPr>
            <a:r>
              <a:rPr lang="pt-BR" sz="7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Divulgação em  sites eletrônicos seus relacionamento s com fundação de apoio;</a:t>
            </a:r>
          </a:p>
          <a:p>
            <a:pPr algn="just">
              <a:buNone/>
            </a:pPr>
            <a:r>
              <a:rPr lang="pt-BR" sz="7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Informações sobre as regras e relação com fundações de apoio;</a:t>
            </a:r>
          </a:p>
          <a:p>
            <a:pPr algn="just">
              <a:buNone/>
            </a:pPr>
            <a:r>
              <a:rPr lang="pt-BR" sz="7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Seleções para a concessão de bolsas;</a:t>
            </a:r>
          </a:p>
          <a:p>
            <a:pPr algn="just">
              <a:buNone/>
            </a:pPr>
            <a:r>
              <a:rPr lang="pt-BR" sz="7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Informação sobre os agentes participantes dos projetos executados por Fundação de Apoio;</a:t>
            </a:r>
          </a:p>
          <a:p>
            <a:pPr algn="just">
              <a:buNone/>
            </a:pPr>
            <a:r>
              <a:rPr lang="pt-BR" sz="7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Metas e indicadores de resultados, que permita avaliar a gestão do conjunto de projetos;</a:t>
            </a:r>
          </a:p>
          <a:p>
            <a:pPr algn="just">
              <a:buNone/>
            </a:pPr>
            <a:r>
              <a:rPr lang="pt-BR" sz="7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Relatórios de avaliação de desempenho das Fundações de apoio;</a:t>
            </a:r>
          </a:p>
          <a:p>
            <a:pPr algn="just">
              <a:buNone/>
            </a:pPr>
            <a:r>
              <a:rPr lang="pt-BR" sz="7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Relatórios das fiscalizações realizadas em suas Fundações de apoio.</a:t>
            </a:r>
          </a:p>
          <a:p>
            <a:pPr algn="just">
              <a:buFont typeface="Courier New" pitchFamily="49" charset="0"/>
              <a:buChar char="o"/>
            </a:pPr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  <a:latin typeface="Century" pitchFamily="18" charset="0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878904" y="18864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t-BR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Implantações pelas IFFES</a:t>
            </a:r>
            <a:endParaRPr lang="pt-BR" sz="2400" b="1" i="1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ejamila\Downloads\background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4524"/>
          </a:xfrm>
          <a:prstGeom prst="rect">
            <a:avLst/>
          </a:prstGeom>
          <a:noFill/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4525963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Courier New" pitchFamily="49" charset="0"/>
              <a:buChar char="o"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As Fundações de apoio deverão divulgar as informações dos projetos em seu sítio eletrônico na internet contendo as seguintes recursos:</a:t>
            </a:r>
          </a:p>
          <a:p>
            <a:pPr algn="just">
              <a:buNone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	Seção de respostas a perguntas freqüentes da sociedade;</a:t>
            </a:r>
          </a:p>
          <a:p>
            <a:pPr algn="just">
              <a:buNone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	Acessibilidade a todos, facilidade de uso;</a:t>
            </a:r>
          </a:p>
          <a:p>
            <a:pPr algn="just">
              <a:buNone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	Gravação de relatórios;</a:t>
            </a:r>
          </a:p>
          <a:p>
            <a:pPr algn="just">
              <a:buNone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    Ferramenta e pesquisa de conteúdo;</a:t>
            </a:r>
          </a:p>
          <a:p>
            <a:pPr algn="just">
              <a:buNone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    Acessibilidade a pessoas com deficiência;</a:t>
            </a:r>
          </a:p>
          <a:p>
            <a:pPr algn="just">
              <a:buNone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      </a:t>
            </a:r>
          </a:p>
          <a:p>
            <a:pPr algn="just">
              <a:buFont typeface="Courier New" pitchFamily="49" charset="0"/>
              <a:buChar char="o"/>
            </a:pPr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  <a:latin typeface="Century" pitchFamily="18" charset="0"/>
            </a:endParaRPr>
          </a:p>
          <a:p>
            <a:pPr algn="just">
              <a:buNone/>
            </a:pPr>
            <a:endParaRPr lang="pt-BR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878904" y="18864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t-BR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Implantações pelas Fundações de apoio</a:t>
            </a:r>
            <a:endParaRPr lang="pt-BR" sz="2400" b="1" i="1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ejamila\Downloads\background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4524"/>
          </a:xfrm>
          <a:prstGeom prst="rect">
            <a:avLst/>
          </a:prstGeom>
          <a:noFill/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4525963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Courier New" pitchFamily="49" charset="0"/>
              <a:buChar char="o"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Divulgação de todos os projetos;</a:t>
            </a:r>
          </a:p>
          <a:p>
            <a:pPr algn="just">
              <a:buFont typeface="Courier New" pitchFamily="49" charset="0"/>
              <a:buChar char="o"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Disponibilização  das despesas realizadas;</a:t>
            </a:r>
          </a:p>
          <a:p>
            <a:pPr algn="just">
              <a:buFont typeface="Courier New" pitchFamily="49" charset="0"/>
              <a:buChar char="o"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Publicação das principais informações sobre as seleções públicas e contratações diretas;</a:t>
            </a:r>
          </a:p>
          <a:p>
            <a:pPr algn="just">
              <a:buFont typeface="Courier New" pitchFamily="49" charset="0"/>
              <a:buChar char="o"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Divulgação sobre os agentes participantes;</a:t>
            </a:r>
          </a:p>
          <a:p>
            <a:pPr algn="just">
              <a:buFont typeface="Courier New" pitchFamily="49" charset="0"/>
              <a:buChar char="o"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Acesso a integra dos processos de seleção pública e contratações diretas;</a:t>
            </a:r>
          </a:p>
          <a:p>
            <a:pPr algn="just">
              <a:buFont typeface="Courier New" pitchFamily="49" charset="0"/>
              <a:buChar char="o"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Divulgação do relatório anual;</a:t>
            </a:r>
          </a:p>
          <a:p>
            <a:pPr algn="just">
              <a:buFont typeface="Courier New" pitchFamily="49" charset="0"/>
              <a:buChar char="o"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Acesso a íntegra das demonstrações contábeis</a:t>
            </a:r>
          </a:p>
          <a:p>
            <a:pPr algn="just">
              <a:buNone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      </a:t>
            </a:r>
          </a:p>
          <a:p>
            <a:pPr algn="just">
              <a:buFont typeface="Courier New" pitchFamily="49" charset="0"/>
              <a:buChar char="o"/>
            </a:pPr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  <a:latin typeface="Century" pitchFamily="18" charset="0"/>
            </a:endParaRPr>
          </a:p>
          <a:p>
            <a:pPr algn="just">
              <a:buNone/>
            </a:pPr>
            <a:endParaRPr lang="pt-BR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878904" y="18864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t-BR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Implantações pelas Fundações de apoio</a:t>
            </a:r>
            <a:endParaRPr lang="pt-BR" sz="2400" b="1" i="1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ejamila\Downloads\background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4524"/>
          </a:xfrm>
          <a:prstGeom prst="rect">
            <a:avLst/>
          </a:prstGeom>
          <a:noFill/>
        </p:spPr>
      </p:pic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A3A2BB6F-9ECE-4F1A-B422-2D72E375BD95}"/>
              </a:ext>
            </a:extLst>
          </p:cNvPr>
          <p:cNvSpPr txBox="1"/>
          <p:nvPr/>
        </p:nvSpPr>
        <p:spPr>
          <a:xfrm>
            <a:off x="0" y="3326296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Obrigada!</a:t>
            </a:r>
            <a:endParaRPr lang="pt-BR" sz="54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ejamila\Downloads\background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4524"/>
          </a:xfrm>
          <a:prstGeom prst="rect">
            <a:avLst/>
          </a:prstGeom>
          <a:noFill/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1216" y="1340768"/>
            <a:ext cx="8363272" cy="5256584"/>
          </a:xfrm>
        </p:spPr>
        <p:txBody>
          <a:bodyPr>
            <a:noAutofit/>
          </a:bodyPr>
          <a:lstStyle/>
          <a:p>
            <a:pPr marL="0" indent="12700" algn="just">
              <a:buFont typeface="Courier New" pitchFamily="49" charset="0"/>
              <a:buChar char="o"/>
            </a:pP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 O Acórdão nº 1.178/2018, publicado pelo Tribunal de Contas da União em 11 de junho de 2018, foi fruto de um relatório de Auditoria que visava avaliar a transparência na gestão de recursos públicos no relacionamento entre as Fundações de Apoio e Instituições Federais de Ensino Superior e Institutos Federais.</a:t>
            </a:r>
          </a:p>
          <a:p>
            <a:pPr marL="0" indent="12700" algn="just">
              <a:buFont typeface="Courier New" pitchFamily="49" charset="0"/>
              <a:buChar char="o"/>
            </a:pPr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" pitchFamily="18" charset="0"/>
            </a:endParaRPr>
          </a:p>
          <a:p>
            <a:pPr marL="0" indent="12700" algn="just">
              <a:buFont typeface="Courier New" pitchFamily="49" charset="0"/>
              <a:buChar char="o"/>
            </a:pP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 Foram aplicados questionários eletrônicos, tanto para as IFES e </a:t>
            </a:r>
            <a:r>
              <a:rPr lang="pt-B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IF’s</a:t>
            </a: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 quanto para as </a:t>
            </a:r>
            <a:r>
              <a:rPr lang="pt-B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FA’s</a:t>
            </a: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.</a:t>
            </a:r>
          </a:p>
          <a:p>
            <a:pPr marL="0" indent="12700" algn="just">
              <a:buFont typeface="Courier New" pitchFamily="49" charset="0"/>
              <a:buChar char="o"/>
            </a:pPr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" pitchFamily="18" charset="0"/>
            </a:endParaRPr>
          </a:p>
          <a:p>
            <a:pPr marL="0" indent="12700" algn="just">
              <a:buFont typeface="Courier New" pitchFamily="49" charset="0"/>
              <a:buChar char="o"/>
            </a:pPr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" pitchFamily="18" charset="0"/>
            </a:endParaRPr>
          </a:p>
          <a:p>
            <a:pPr marL="0" indent="12700" algn="just">
              <a:buFont typeface="Courier New" pitchFamily="49" charset="0"/>
              <a:buChar char="o"/>
            </a:pPr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" pitchFamily="18" charset="0"/>
            </a:endParaRPr>
          </a:p>
          <a:p>
            <a:pPr marL="0" indent="12700" algn="just">
              <a:buFont typeface="Courier New" pitchFamily="49" charset="0"/>
              <a:buChar char="o"/>
            </a:pPr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" pitchFamily="18" charset="0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662880" y="18864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t-BR" sz="28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Contexto Acórdão TCU nº 1.178/2018</a:t>
            </a:r>
            <a:endParaRPr lang="pt-BR" sz="2800" b="1" i="1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ejamila\Downloads\background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4524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880" y="44624"/>
            <a:ext cx="8229600" cy="1143000"/>
          </a:xfrm>
        </p:spPr>
        <p:txBody>
          <a:bodyPr>
            <a:normAutofit/>
          </a:bodyPr>
          <a:lstStyle/>
          <a:p>
            <a:r>
              <a:rPr lang="pt-BR" sz="28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Contexto Acórdão TCU nº 1.178/2018</a:t>
            </a:r>
            <a:endParaRPr lang="pt-BR" sz="2800" b="1" i="1" dirty="0" smtClean="0">
              <a:latin typeface="Century" pitchFamily="18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5069160"/>
          </a:xfrm>
        </p:spPr>
        <p:txBody>
          <a:bodyPr>
            <a:normAutofit/>
          </a:bodyPr>
          <a:lstStyle/>
          <a:p>
            <a:pPr marL="0" indent="0" algn="just">
              <a:buFont typeface="Courier New" pitchFamily="49" charset="0"/>
              <a:buChar char="o"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 </a:t>
            </a:r>
          </a:p>
          <a:p>
            <a:pPr marL="0" indent="0" algn="just">
              <a:buFont typeface="Courier New" pitchFamily="49" charset="0"/>
              <a:buChar char="o"/>
            </a:pPr>
            <a:r>
              <a:rPr lang="pt-BR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O TCU indica como motivação a insuficiente transparência no âmbito do relacionamento entre as Fundações e de apoio e as IFES</a:t>
            </a:r>
          </a:p>
          <a:p>
            <a:pPr marL="0" indent="0" algn="just">
              <a:buFont typeface="Courier New" pitchFamily="49" charset="0"/>
              <a:buChar char="o"/>
            </a:pPr>
            <a:endParaRPr lang="pt-BR" sz="19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" pitchFamily="18" charset="0"/>
            </a:endParaRPr>
          </a:p>
          <a:p>
            <a:pPr marL="0" indent="0" algn="just">
              <a:buFont typeface="Courier New" pitchFamily="49" charset="0"/>
              <a:buChar char="o"/>
            </a:pPr>
            <a:r>
              <a:rPr lang="pt-BR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 Relata de maneira crítica o histórico do surgimento das </a:t>
            </a:r>
            <a:r>
              <a:rPr lang="pt-BR" sz="19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FA’s</a:t>
            </a:r>
            <a:r>
              <a:rPr lang="pt-BR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, apontado que independente da concepção que se tem sobre o papel do Estado e sua relação com as Fundações de Apoio, essas estão sob permanente controvérsia.</a:t>
            </a:r>
          </a:p>
          <a:p>
            <a:pPr marL="0" indent="0" algn="just">
              <a:buFont typeface="Courier New" pitchFamily="49" charset="0"/>
              <a:buChar char="o"/>
            </a:pPr>
            <a:endParaRPr lang="pt-BR" sz="19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" pitchFamily="18" charset="0"/>
            </a:endParaRPr>
          </a:p>
          <a:p>
            <a:pPr marL="0" indent="0" algn="just">
              <a:buFont typeface="Courier New" pitchFamily="49" charset="0"/>
              <a:buChar char="o"/>
            </a:pPr>
            <a:r>
              <a:rPr lang="pt-BR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Pondera, no entanto, a importância do papel das Fundações de apoio no que diz respeito à pesquisa no país.</a:t>
            </a:r>
          </a:p>
          <a:p>
            <a:pPr marL="0" indent="0" algn="just">
              <a:buFont typeface="Courier New" pitchFamily="49" charset="0"/>
              <a:buChar char="o"/>
            </a:pPr>
            <a:endParaRPr lang="pt-BR" sz="19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" pitchFamily="18" charset="0"/>
            </a:endParaRPr>
          </a:p>
          <a:p>
            <a:pPr marL="0" indent="0" algn="just">
              <a:buFont typeface="Courier New" pitchFamily="49" charset="0"/>
              <a:buChar char="o"/>
            </a:pPr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ejamila\Downloads\background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4524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354162"/>
          </a:xfrm>
        </p:spPr>
        <p:txBody>
          <a:bodyPr>
            <a:noAutofit/>
          </a:bodyPr>
          <a:lstStyle/>
          <a:p>
            <a:pPr algn="r"/>
            <a:r>
              <a:rPr lang="pt-BR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Contexto Acórdão TCU nº 1.178/2018</a:t>
            </a:r>
            <a:endParaRPr lang="pt-BR" sz="2400" b="1" i="1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853136"/>
          </a:xfrm>
        </p:spPr>
        <p:txBody>
          <a:bodyPr>
            <a:normAutofit fontScale="92500" lnSpcReduction="20000"/>
          </a:bodyPr>
          <a:lstStyle/>
          <a:p>
            <a:pPr marL="0" indent="6350" algn="just">
              <a:buFont typeface="Courier New" pitchFamily="49" charset="0"/>
              <a:buChar char="o"/>
            </a:pP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 </a:t>
            </a:r>
          </a:p>
          <a:p>
            <a:pPr marL="800100" lvl="2" indent="6350" algn="just">
              <a:buNone/>
            </a:pPr>
            <a:r>
              <a:rPr lang="pt-BR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“ O simples fato de se detectarem erros localizados em importantes instrumentos, como as fundações de apoio, não de implicar a sua destruição, sob pena de se condenar as IFES e IPCT à inércia, ao imobilismo, à autofagia administrativa e gerencial.a atrofia e mesmo a </a:t>
            </a:r>
            <a:r>
              <a:rPr lang="pt-BR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demonização</a:t>
            </a:r>
            <a:r>
              <a:rPr lang="pt-B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 das fundações, </a:t>
            </a:r>
            <a:r>
              <a:rPr lang="pt-BR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como querem alguns, em nada colaboram para o esforço de transparência na condução da atividade institucional”</a:t>
            </a:r>
          </a:p>
          <a:p>
            <a:pPr marL="800100" lvl="2" indent="6350" algn="just">
              <a:buNone/>
            </a:pPr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ejamila\Downloads\background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76"/>
            <a:ext cx="9144000" cy="6854524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6896" y="-27384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t-BR" sz="2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Abrangência das regras de transparência </a:t>
            </a:r>
            <a:endParaRPr lang="pt-BR" sz="2600" i="1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Font typeface="Wingdings" pitchFamily="2" charset="2"/>
              <a:buChar char="ü"/>
            </a:pPr>
            <a:endParaRPr lang="pt-BR" sz="2200" dirty="0" smtClean="0"/>
          </a:p>
          <a:p>
            <a:pPr marL="0" indent="0" algn="just">
              <a:buFont typeface="Courier New" pitchFamily="49" charset="0"/>
              <a:buChar char="o"/>
            </a:pP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 Conceito trazido pelo TCU do que é recurso público, a luz da Lei nº 8.958/94:</a:t>
            </a:r>
          </a:p>
          <a:p>
            <a:pPr marL="0" indent="0" algn="just">
              <a:buFont typeface="Courier New" pitchFamily="49" charset="0"/>
              <a:buChar char="o"/>
            </a:pPr>
            <a:endParaRPr lang="pt-B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Acórdão nº 2731/2008</a:t>
            </a:r>
          </a:p>
          <a:p>
            <a:pPr marL="0" indent="0" algn="just">
              <a:buNone/>
            </a:pPr>
            <a:endParaRPr lang="pt-B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“9.1 Firma o entendimento de que a expressão ‘recursos públicos’ a que se refere o art. 3º caput, da Lei nº 8.958/94, abrange não apenas os recursos financeiros aplicados nos projetos executados com fundamento na citada Lei, mas também toda e qualquer receita auferida com a utilização de recursos humanos e materiais das Instituições Federais de Ensino Superior, tais como: laboratórios, sala de aula; materiais de apoio e de escritório; nome e imagem da instituição; redes de tecnologia de informação; documentação acadêmica e demais itens de patrimônio tangível e  intangível das instituições de ensino utilizados em parcerias com fundações de </a:t>
            </a:r>
            <a:r>
              <a:rPr lang="pt-B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a´poio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, sendo obrigatório o recolhimento de tais receitas à conta única do Tesouro Nacional”</a:t>
            </a:r>
          </a:p>
          <a:p>
            <a:pPr marL="0" indent="0" algn="just">
              <a:buNone/>
            </a:pPr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" pitchFamily="18" charset="0"/>
            </a:endParaRPr>
          </a:p>
          <a:p>
            <a:pPr marL="400050" lvl="1" indent="0" algn="just">
              <a:buFont typeface="Courier New" pitchFamily="49" charset="0"/>
              <a:buChar char="o"/>
            </a:pPr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" pitchFamily="18" charset="0"/>
            </a:endParaRP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ejamila\Downloads\background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4524"/>
          </a:xfrm>
          <a:prstGeom prst="rect">
            <a:avLst/>
          </a:prstGeom>
          <a:noFill/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O entendimento do TCU é e que todo recurso público gerido pelas Fundações de Apoio se submetem às regras de transparência, ficando de fora apenas aqueles captados e aplicados sem a utilização das IFES, uma vez considerados privados.</a:t>
            </a:r>
          </a:p>
          <a:p>
            <a:pPr marL="0" indent="0" algn="just">
              <a:buNone/>
            </a:pPr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  <a:latin typeface="Century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Ou seja, todos os projetos de interesse da IFES, gerido por Fundação de apoio, devem se submeter as regras de transparência. </a:t>
            </a:r>
            <a:endParaRPr lang="pt-BR" sz="26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" pitchFamily="18" charset="0"/>
            </a:endParaRPr>
          </a:p>
          <a:p>
            <a:pPr marL="0" indent="0" algn="just">
              <a:buNone/>
            </a:pPr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  <a:latin typeface="Century" pitchFamily="18" charset="0"/>
            </a:endParaRPr>
          </a:p>
          <a:p>
            <a:pPr>
              <a:buNone/>
            </a:pPr>
            <a:endParaRPr lang="pt-BR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662880" y="18864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t-BR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Abrangência das regras de transparência </a:t>
            </a:r>
            <a:endParaRPr lang="pt-BR" sz="2400" b="1" i="1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ejamila\Downloads\background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4524"/>
          </a:xfrm>
          <a:prstGeom prst="rect">
            <a:avLst/>
          </a:prstGeom>
          <a:noFill/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Courier New" pitchFamily="49" charset="0"/>
              <a:buChar char="o"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Observância da necessidade de maior atenção às regras de transparência nas novas formas de utilização do patrimônio tangível e intangível das IFES, com as alterações trazidas pela Lei nº 13.243/2016 à Lei nº 10.973/2004.</a:t>
            </a:r>
          </a:p>
          <a:p>
            <a:pPr algn="just">
              <a:buFont typeface="Courier New" pitchFamily="49" charset="0"/>
              <a:buChar char="o"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Possibilidade de gestão e aplicação das receitas próprias das IFES sendo delegadas à Fundação de apoio.</a:t>
            </a:r>
            <a:endParaRPr lang="pt-BR" sz="2700" dirty="0">
              <a:solidFill>
                <a:schemeClr val="tx1">
                  <a:lumMod val="75000"/>
                  <a:lumOff val="25000"/>
                </a:schemeClr>
              </a:solidFill>
              <a:latin typeface="Century" pitchFamily="18" charset="0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662880" y="18864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t-BR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Abrangência das regras de transparência </a:t>
            </a:r>
            <a:endParaRPr lang="pt-BR" sz="2400" b="1" i="1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ejamila\Downloads\background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4524"/>
          </a:xfrm>
          <a:prstGeom prst="rect">
            <a:avLst/>
          </a:prstGeom>
          <a:noFill/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Courier New" pitchFamily="49" charset="0"/>
              <a:buChar char="o"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Art. 2º Lei nº 12.527/2011:</a:t>
            </a:r>
          </a:p>
          <a:p>
            <a:pPr algn="just">
              <a:buFont typeface="Courier New" pitchFamily="49" charset="0"/>
              <a:buChar char="o"/>
            </a:pPr>
            <a:endParaRPr lang="pt-BR" sz="26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" pitchFamily="18" charset="0"/>
            </a:endParaRPr>
          </a:p>
          <a:p>
            <a:pPr algn="just">
              <a:buNone/>
            </a:pPr>
            <a:r>
              <a:rPr lang="pt-BR" sz="2800" dirty="0" smtClean="0"/>
              <a:t>  “  Aplicam-se as disposições desta Lei, no que couber, às </a:t>
            </a:r>
            <a:r>
              <a:rPr lang="pt-BR" sz="2800" b="1" dirty="0" smtClean="0"/>
              <a:t>entidades privadas sem fins lucrativos </a:t>
            </a:r>
            <a:r>
              <a:rPr lang="pt-BR" sz="2800" dirty="0" smtClean="0"/>
              <a:t>que </a:t>
            </a:r>
            <a:r>
              <a:rPr lang="pt-BR" sz="2800" b="1" dirty="0" smtClean="0"/>
              <a:t>recebam</a:t>
            </a:r>
            <a:r>
              <a:rPr lang="pt-BR" sz="2800" dirty="0" smtClean="0"/>
              <a:t>, para realização de ações de interesse público, </a:t>
            </a:r>
            <a:r>
              <a:rPr lang="pt-BR" sz="2800" b="1" dirty="0" smtClean="0"/>
              <a:t>recursos públicos </a:t>
            </a:r>
            <a:r>
              <a:rPr lang="pt-BR" sz="2800" dirty="0" smtClean="0"/>
              <a:t>diretamente do orçamento ou mediante subvenções sociais, contrato de gestão, termo de parceria, convênios, acordo, ajustes ou outros instrumentos congêneres. ”</a:t>
            </a:r>
            <a:endParaRPr lang="pt-BR" sz="2600" dirty="0">
              <a:solidFill>
                <a:schemeClr val="tx1">
                  <a:lumMod val="75000"/>
                  <a:lumOff val="25000"/>
                </a:schemeClr>
              </a:solidFill>
              <a:latin typeface="Century" pitchFamily="18" charset="0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662880" y="18864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t-BR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Aplicabilidade da Lei nº 12.527/11 as Fundações de Apoio</a:t>
            </a:r>
            <a:endParaRPr lang="pt-BR" sz="2000" b="1" i="1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ejamila\Downloads\background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4524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08520" y="-27384"/>
            <a:ext cx="9144000" cy="1143000"/>
          </a:xfrm>
        </p:spPr>
        <p:txBody>
          <a:bodyPr>
            <a:noAutofit/>
          </a:bodyPr>
          <a:lstStyle/>
          <a:p>
            <a:pPr algn="r"/>
            <a:r>
              <a:rPr lang="pt-BR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LAI e Lei nº 8.958/94</a:t>
            </a:r>
            <a:endParaRPr lang="pt-BR" sz="2400" i="1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257800"/>
          </a:xfrm>
        </p:spPr>
        <p:txBody>
          <a:bodyPr>
            <a:normAutofit/>
          </a:bodyPr>
          <a:lstStyle/>
          <a:p>
            <a:pPr marL="0" indent="6350" algn="just">
              <a:buFont typeface="Courier New" pitchFamily="49" charset="0"/>
              <a:buChar char="o"/>
            </a:pP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 Enquanto a LAI é norma específica sobre transparência na gestão pública, a Lei nº 8.958/94 é lei específica sobre as relações entre as Fundações e apoio e as IFES. Não tem essa legislações regimes jurídicos excludentes, mas sim complementares importando que a finalidade pública seja soberana, deve-se harmonizar  as disposições legais de ambas. </a:t>
            </a:r>
          </a:p>
          <a:p>
            <a:pPr marL="0" indent="6350" algn="just">
              <a:buFont typeface="Courier New" pitchFamily="49" charset="0"/>
              <a:buChar char="o"/>
            </a:pPr>
            <a:endParaRPr lang="pt-B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" pitchFamily="18" charset="0"/>
            </a:endParaRPr>
          </a:p>
          <a:p>
            <a:pPr marL="0" indent="6350" algn="just">
              <a:buFont typeface="Courier New" pitchFamily="49" charset="0"/>
              <a:buChar char="o"/>
            </a:pP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Há corrente que entende que a LAI não se aplica de forma estrita às </a:t>
            </a:r>
            <a:r>
              <a:rPr lang="pt-B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FA’s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. Porém, ainda assim, faz-se necessário que as Fundações e apoio os seus princípios </a:t>
            </a:r>
            <a:r>
              <a:rPr lang="pt-B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orientativos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 na divulgação de informações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Century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</TotalTime>
  <Words>1144</Words>
  <Application>Microsoft Office PowerPoint</Application>
  <PresentationFormat>Apresentação na tela (4:3)</PresentationFormat>
  <Paragraphs>94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TRANSPARÊNCIA Principais pontos trazidos pelo  Acórdão nº 1.178/2018  TCU   </vt:lpstr>
      <vt:lpstr>Contexto Acórdão TCU nº 1.178/2018</vt:lpstr>
      <vt:lpstr>Contexto Acórdão TCU nº 1.178/2018</vt:lpstr>
      <vt:lpstr>Contexto Acórdão TCU nº 1.178/2018</vt:lpstr>
      <vt:lpstr>Abrangência das regras de transparência </vt:lpstr>
      <vt:lpstr>Abrangência das regras de transparência </vt:lpstr>
      <vt:lpstr>Abrangência das regras de transparência </vt:lpstr>
      <vt:lpstr>Aplicabilidade da Lei nº 12.527/11 as Fundações de Apoio</vt:lpstr>
      <vt:lpstr>LAI e Lei nº 8.958/94</vt:lpstr>
      <vt:lpstr>Publicidade x Transparência</vt:lpstr>
      <vt:lpstr>Base jurídica da Transparência</vt:lpstr>
      <vt:lpstr>Determinações ao MEC</vt:lpstr>
      <vt:lpstr>Implantações pelas IFFES</vt:lpstr>
      <vt:lpstr>Implantações pelas IFFES</vt:lpstr>
      <vt:lpstr>Implantações pelas Fundações de apoio</vt:lpstr>
      <vt:lpstr>Implantações pelas Fundações de apoio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CONTRATOS FIRMADOS PELO 3º SETOR UMA REFLEXÃO SOBRE O VALOR DE SUAS DIFERENÇAS</dc:title>
  <dc:creator>rebeca</dc:creator>
  <cp:lastModifiedBy>rebecapernambuco</cp:lastModifiedBy>
  <cp:revision>158</cp:revision>
  <dcterms:created xsi:type="dcterms:W3CDTF">2014-11-03T13:20:32Z</dcterms:created>
  <dcterms:modified xsi:type="dcterms:W3CDTF">2018-11-08T11:45:01Z</dcterms:modified>
</cp:coreProperties>
</file>