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2" r:id="rId3"/>
    <p:sldId id="273" r:id="rId4"/>
    <p:sldId id="274" r:id="rId5"/>
    <p:sldId id="275" r:id="rId6"/>
    <p:sldId id="276" r:id="rId7"/>
    <p:sldId id="269" r:id="rId8"/>
    <p:sldId id="268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6" r:id="rId18"/>
    <p:sldId id="285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65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7E7E7E"/>
    <a:srgbClr val="F6F6F6"/>
    <a:srgbClr val="716D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30" autoAdjust="0"/>
  </p:normalViewPr>
  <p:slideViewPr>
    <p:cSldViewPr snapToGrid="0" showGuides="1">
      <p:cViewPr varScale="1">
        <p:scale>
          <a:sx n="106" d="100"/>
          <a:sy n="106" d="100"/>
        </p:scale>
        <p:origin x="70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3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4272C-5535-4A9E-A29F-847F43465C9A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CEA9B-C7E4-4B39-A668-14840E8F8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246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6DF20-5889-40AC-8CE6-C31DC1597D8C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3BF22-8E74-4601-B68A-4B9A213D1D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2999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3BF22-8E74-4601-B68A-4B9A213D1D9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042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3BF22-8E74-4601-B68A-4B9A213D1D9C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8403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3BF22-8E74-4601-B68A-4B9A213D1D9C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4083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3BF22-8E74-4601-B68A-4B9A213D1D9C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185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3BF22-8E74-4601-B68A-4B9A213D1D9C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072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3BF22-8E74-4601-B68A-4B9A213D1D9C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6010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3BF22-8E74-4601-B68A-4B9A213D1D9C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127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3BF22-8E74-4601-B68A-4B9A213D1D9C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7582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3BF22-8E74-4601-B68A-4B9A213D1D9C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6751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3BF22-8E74-4601-B68A-4B9A213D1D9C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7243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3BF22-8E74-4601-B68A-4B9A213D1D9C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34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3BF22-8E74-4601-B68A-4B9A213D1D9C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6784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3BF22-8E74-4601-B68A-4B9A213D1D9C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4144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3BF22-8E74-4601-B68A-4B9A213D1D9C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0434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3BF22-8E74-4601-B68A-4B9A213D1D9C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8549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3BF22-8E74-4601-B68A-4B9A213D1D9C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01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0"/>
            <a:ext cx="12192000" cy="40005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354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034" t="74436" b="1"/>
          <a:stretch/>
        </p:blipFill>
        <p:spPr>
          <a:xfrm>
            <a:off x="6709025" y="-64207"/>
            <a:ext cx="5482975" cy="4153123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 userDrawn="1"/>
        </p:nvSpPr>
        <p:spPr>
          <a:xfrm>
            <a:off x="11498580" y="6137910"/>
            <a:ext cx="605790" cy="720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1678193"/>
            <a:ext cx="6659880" cy="183177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4894729"/>
            <a:ext cx="10515600" cy="13250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FE88-8AFA-4CAB-8D9E-C2EDA41CC309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A019-E8B9-43C2-B82B-7CC0C2616060}" type="slidenum">
              <a:rPr lang="pt-BR" smtClean="0"/>
              <a:t>‹nº›</a:t>
            </a:fld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0530"/>
            <a:ext cx="2218763" cy="403584"/>
          </a:xfrm>
          <a:prstGeom prst="rect">
            <a:avLst/>
          </a:prstGeom>
        </p:spPr>
      </p:pic>
      <p:sp>
        <p:nvSpPr>
          <p:cNvPr id="8" name="Triângulo isósceles 7"/>
          <p:cNvSpPr/>
          <p:nvPr userDrawn="1"/>
        </p:nvSpPr>
        <p:spPr>
          <a:xfrm rot="10800000">
            <a:off x="723900" y="3876621"/>
            <a:ext cx="556260" cy="384284"/>
          </a:xfrm>
          <a:prstGeom prst="triangl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617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isósceles 8"/>
          <p:cNvSpPr/>
          <p:nvPr userDrawn="1"/>
        </p:nvSpPr>
        <p:spPr>
          <a:xfrm rot="10800000">
            <a:off x="723900" y="1172866"/>
            <a:ext cx="556260" cy="384284"/>
          </a:xfrm>
          <a:prstGeom prst="triangl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0"/>
            <a:ext cx="12192000" cy="133731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05"/>
          <a:stretch/>
        </p:blipFill>
        <p:spPr>
          <a:xfrm>
            <a:off x="0" y="-11430"/>
            <a:ext cx="12192000" cy="1404135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FE88-8AFA-4CAB-8D9E-C2EDA41CC309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A019-E8B9-43C2-B82B-7CC0C2616060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ítulo 1"/>
          <p:cNvSpPr>
            <a:spLocks noGrp="1"/>
          </p:cNvSpPr>
          <p:nvPr>
            <p:ph type="ctrTitle"/>
          </p:nvPr>
        </p:nvSpPr>
        <p:spPr>
          <a:xfrm>
            <a:off x="838200" y="249443"/>
            <a:ext cx="9829800" cy="1087867"/>
          </a:xfrm>
          <a:prstGeom prst="rect">
            <a:avLst/>
          </a:prstGeom>
        </p:spPr>
        <p:txBody>
          <a:bodyPr anchor="b" anchorCtr="0"/>
          <a:lstStyle>
            <a:lvl1pPr algn="l">
              <a:defRPr sz="4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169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0"/>
            <a:ext cx="12192000" cy="133731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05"/>
          <a:stretch/>
        </p:blipFill>
        <p:spPr>
          <a:xfrm>
            <a:off x="0" y="-11430"/>
            <a:ext cx="12192000" cy="1404135"/>
          </a:xfrm>
          <a:prstGeom prst="rect">
            <a:avLst/>
          </a:prstGeom>
        </p:spPr>
      </p:pic>
      <p:sp>
        <p:nvSpPr>
          <p:cNvPr id="13" name="Triângulo isósceles 12"/>
          <p:cNvSpPr/>
          <p:nvPr userDrawn="1"/>
        </p:nvSpPr>
        <p:spPr>
          <a:xfrm rot="10800000">
            <a:off x="723900" y="1172866"/>
            <a:ext cx="556260" cy="384284"/>
          </a:xfrm>
          <a:prstGeom prst="triangl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FE88-8AFA-4CAB-8D9E-C2EDA41CC309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A019-E8B9-43C2-B82B-7CC0C2616060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ítulo 1"/>
          <p:cNvSpPr>
            <a:spLocks noGrp="1"/>
          </p:cNvSpPr>
          <p:nvPr>
            <p:ph type="ctrTitle"/>
          </p:nvPr>
        </p:nvSpPr>
        <p:spPr>
          <a:xfrm>
            <a:off x="838200" y="249443"/>
            <a:ext cx="9829800" cy="1087867"/>
          </a:xfrm>
          <a:prstGeom prst="rect">
            <a:avLst/>
          </a:prstGeom>
        </p:spPr>
        <p:txBody>
          <a:bodyPr anchor="b" anchorCtr="0"/>
          <a:lstStyle>
            <a:lvl1pPr algn="l">
              <a:defRPr sz="4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436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 userDrawn="1"/>
        </p:nvSpPr>
        <p:spPr>
          <a:xfrm>
            <a:off x="0" y="0"/>
            <a:ext cx="12192000" cy="133731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05"/>
          <a:stretch/>
        </p:blipFill>
        <p:spPr>
          <a:xfrm>
            <a:off x="0" y="-11430"/>
            <a:ext cx="12192000" cy="1404135"/>
          </a:xfrm>
          <a:prstGeom prst="rect">
            <a:avLst/>
          </a:prstGeom>
        </p:spPr>
      </p:pic>
      <p:sp>
        <p:nvSpPr>
          <p:cNvPr id="14" name="Triângulo isósceles 13"/>
          <p:cNvSpPr/>
          <p:nvPr userDrawn="1"/>
        </p:nvSpPr>
        <p:spPr>
          <a:xfrm rot="10800000">
            <a:off x="723900" y="1172866"/>
            <a:ext cx="556260" cy="384284"/>
          </a:xfrm>
          <a:prstGeom prst="triangl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FE88-8AFA-4CAB-8D9E-C2EDA41CC309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A019-E8B9-43C2-B82B-7CC0C2616060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838200" y="249443"/>
            <a:ext cx="9829800" cy="1087867"/>
          </a:xfrm>
          <a:prstGeom prst="rect">
            <a:avLst/>
          </a:prstGeom>
        </p:spPr>
        <p:txBody>
          <a:bodyPr anchor="b" anchorCtr="0"/>
          <a:lstStyle>
            <a:lvl1pPr algn="l">
              <a:defRPr sz="4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924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133731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05"/>
          <a:stretch/>
        </p:blipFill>
        <p:spPr>
          <a:xfrm>
            <a:off x="0" y="-11430"/>
            <a:ext cx="12192000" cy="1404135"/>
          </a:xfrm>
          <a:prstGeom prst="rect">
            <a:avLst/>
          </a:prstGeom>
        </p:spPr>
      </p:pic>
      <p:sp>
        <p:nvSpPr>
          <p:cNvPr id="6" name="Triângulo isósceles 5"/>
          <p:cNvSpPr/>
          <p:nvPr userDrawn="1"/>
        </p:nvSpPr>
        <p:spPr>
          <a:xfrm rot="10800000">
            <a:off x="723900" y="1172866"/>
            <a:ext cx="556260" cy="384284"/>
          </a:xfrm>
          <a:prstGeom prst="triangl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838200" y="249443"/>
            <a:ext cx="9829800" cy="1087867"/>
          </a:xfrm>
          <a:prstGeom prst="rect">
            <a:avLst/>
          </a:prstGeom>
        </p:spPr>
        <p:txBody>
          <a:bodyPr anchor="b" anchorCtr="0"/>
          <a:lstStyle>
            <a:lvl1pPr algn="l">
              <a:defRPr sz="4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324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 userDrawn="1"/>
        </p:nvSpPr>
        <p:spPr>
          <a:xfrm>
            <a:off x="11315700" y="6183630"/>
            <a:ext cx="876300" cy="680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04"/>
            <a:ext cx="12192000" cy="68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3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 userDrawn="1"/>
        </p:nvSpPr>
        <p:spPr>
          <a:xfrm>
            <a:off x="0" y="0"/>
            <a:ext cx="12192000" cy="1602889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"/>
            <a:ext cx="12192000" cy="68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1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FE88-8AFA-4CAB-8D9E-C2EDA41CC309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4A019-E8B9-43C2-B82B-7CC0C2616060}" type="slidenum">
              <a:rPr lang="pt-BR" smtClean="0"/>
              <a:t>‹nº›</a:t>
            </a:fld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340" y="6271451"/>
            <a:ext cx="595275" cy="50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3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6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>
              <a:lumMod val="20000"/>
              <a:lumOff val="8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Relato Integrado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Novo modelo de prestação de contas ao TCU</a:t>
            </a:r>
          </a:p>
          <a:p>
            <a:r>
              <a:rPr lang="pt-BR" dirty="0" smtClean="0"/>
              <a:t>São </a:t>
            </a:r>
            <a:r>
              <a:rPr lang="pt-BR" dirty="0" smtClean="0"/>
              <a:t>Luiz/MA </a:t>
            </a:r>
            <a:r>
              <a:rPr lang="pt-BR" dirty="0" smtClean="0"/>
              <a:t>– </a:t>
            </a:r>
            <a:r>
              <a:rPr lang="pt-BR" dirty="0" smtClean="0"/>
              <a:t>8 de novembro de 2018</a:t>
            </a:r>
          </a:p>
          <a:p>
            <a:endParaRPr lang="pt-BR" dirty="0"/>
          </a:p>
          <a:p>
            <a:r>
              <a:rPr lang="pt-BR" dirty="0" smtClean="0"/>
              <a:t>Rafael Encinas – AUFC – </a:t>
            </a:r>
            <a:r>
              <a:rPr lang="pt-BR" dirty="0" err="1" smtClean="0"/>
              <a:t>Secex-PR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73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14401" y="1868046"/>
            <a:ext cx="10275216" cy="372204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pt-BR" sz="2400" dirty="0"/>
              <a:t>Apresentação sucinta do relatório de gestão, abordando especialmente sua estrutura e pontos da gestão do exercício que mereçam destaque, tais como um resumo dos principais resultados </a:t>
            </a:r>
            <a:r>
              <a:rPr lang="pt-BR" sz="2400" dirty="0" smtClean="0"/>
              <a:t>alcançados, </a:t>
            </a:r>
            <a:r>
              <a:rPr lang="pt-BR" sz="2400" dirty="0"/>
              <a:t>para posterior detalhamento no corpo do </a:t>
            </a:r>
            <a:r>
              <a:rPr lang="pt-BR" sz="2400" dirty="0" smtClean="0"/>
              <a:t>relatório.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rgbClr val="0070C0"/>
                </a:solidFill>
              </a:rPr>
              <a:t>Conteúdo</a:t>
            </a:r>
            <a:r>
              <a:rPr lang="pt-BR" dirty="0"/>
              <a:t>: missão institucional, objetivos estratégicos, prioridades da gestão, principais resultados da gestão e desafios e perspectivas.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rgbClr val="0070C0"/>
                </a:solidFill>
              </a:rPr>
              <a:t>Forma</a:t>
            </a:r>
            <a:r>
              <a:rPr lang="pt-BR" dirty="0" smtClean="0"/>
              <a:t>: </a:t>
            </a:r>
            <a:r>
              <a:rPr lang="pt-BR" dirty="0"/>
              <a:t>máximo 2 páginas, infográfico com os principais números do resultado da gestão, foto e assinatura do </a:t>
            </a:r>
            <a:r>
              <a:rPr lang="pt-BR" dirty="0" smtClean="0"/>
              <a:t>dirigente </a:t>
            </a:r>
            <a:r>
              <a:rPr lang="pt-BR" dirty="0"/>
              <a:t>máximo da unidade.</a:t>
            </a: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Mensagem do dirigente </a:t>
            </a:r>
            <a:r>
              <a:rPr lang="pt-BR" dirty="0" smtClean="0"/>
              <a:t>máximo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6497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Mensagem do dirigente </a:t>
            </a:r>
            <a:r>
              <a:rPr lang="pt-BR" dirty="0" smtClean="0"/>
              <a:t>máximo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392" y="1743959"/>
            <a:ext cx="6652154" cy="471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97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50448" y="1773777"/>
            <a:ext cx="10803117" cy="455160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pt-BR" sz="2200" dirty="0"/>
              <a:t>Apresentação das informações que identificam a unidade prestadora da conta (missão e visão), estrutura organizacional, ambiente externo em que atua e modelo de </a:t>
            </a:r>
            <a:r>
              <a:rPr lang="pt-BR" sz="2200" dirty="0" smtClean="0"/>
              <a:t>negócios.</a:t>
            </a: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pt-BR" sz="2200" b="1" i="1" dirty="0">
                <a:solidFill>
                  <a:srgbClr val="7030A0"/>
                </a:solidFill>
              </a:rPr>
              <a:t>O que a UPC faz e quais são as circunstâncias em que ela atua?</a:t>
            </a:r>
            <a:endParaRPr lang="pt-BR" sz="2200" b="1" i="1" dirty="0" smtClean="0">
              <a:solidFill>
                <a:srgbClr val="7030A0"/>
              </a:solidFill>
            </a:endParaRPr>
          </a:p>
          <a:p>
            <a:pPr lvl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pt-BR" sz="2200" b="1" dirty="0" smtClean="0">
                <a:solidFill>
                  <a:srgbClr val="0070C0"/>
                </a:solidFill>
              </a:rPr>
              <a:t>Conteúdo</a:t>
            </a:r>
            <a:r>
              <a:rPr lang="pt-BR" sz="2200" dirty="0" smtClean="0"/>
              <a:t>: identificação da UPC e declaração da sua missão e visão; estrutura </a:t>
            </a:r>
            <a:r>
              <a:rPr lang="pt-BR" sz="2200" dirty="0"/>
              <a:t>organizacional; </a:t>
            </a:r>
            <a:r>
              <a:rPr lang="pt-BR" sz="2200" dirty="0" smtClean="0"/>
              <a:t>ambiente externo; modelo </a:t>
            </a:r>
            <a:r>
              <a:rPr lang="pt-BR" sz="2200" dirty="0"/>
              <a:t>de negócios (cadeia de valor</a:t>
            </a:r>
            <a:r>
              <a:rPr lang="pt-BR" sz="2200" dirty="0" smtClean="0"/>
              <a:t>).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pt-BR" sz="2200" b="1" dirty="0" smtClean="0">
                <a:solidFill>
                  <a:srgbClr val="0070C0"/>
                </a:solidFill>
              </a:rPr>
              <a:t>Forma</a:t>
            </a:r>
            <a:r>
              <a:rPr lang="pt-BR" sz="2200" dirty="0"/>
              <a:t>: 5 </a:t>
            </a:r>
            <a:r>
              <a:rPr lang="pt-BR" sz="2200" dirty="0" smtClean="0"/>
              <a:t>páginas; organograma </a:t>
            </a:r>
            <a:r>
              <a:rPr lang="pt-BR" sz="2200" dirty="0"/>
              <a:t>com a estrutura </a:t>
            </a:r>
            <a:r>
              <a:rPr lang="pt-BR" sz="2200" dirty="0" smtClean="0"/>
              <a:t>organizacional; destaque </a:t>
            </a:r>
            <a:r>
              <a:rPr lang="pt-BR" sz="2200" dirty="0"/>
              <a:t>individual com foto e descrição resumida do perfil de cada dirigente, bem como missão institucional de cada </a:t>
            </a:r>
            <a:r>
              <a:rPr lang="pt-BR" sz="2200" dirty="0" smtClean="0"/>
              <a:t>órgão; separação </a:t>
            </a:r>
            <a:r>
              <a:rPr lang="pt-BR" sz="2200" dirty="0"/>
              <a:t>entre cenário nacional e internacional, uso de indicadores, identificação clara de oportunidades e ameaças, tudo vinculado com os objetivos da </a:t>
            </a:r>
            <a:r>
              <a:rPr lang="pt-BR" sz="2200" dirty="0" smtClean="0"/>
              <a:t>UPC; diagrama </a:t>
            </a:r>
            <a:r>
              <a:rPr lang="pt-BR" sz="2200" dirty="0"/>
              <a:t>simples e fluxo narrativo lógico do modelo de negócio da UPC (cadeia de valor), com identificação das partes interessadas críticas.</a:t>
            </a:r>
            <a:endParaRPr lang="pt-BR" sz="2200" dirty="0" smtClean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Visão geral </a:t>
            </a:r>
            <a:r>
              <a:rPr lang="pt-BR" dirty="0" smtClean="0"/>
              <a:t>e </a:t>
            </a:r>
            <a:r>
              <a:rPr lang="pt-BR" dirty="0"/>
              <a:t>ambiente externo</a:t>
            </a:r>
          </a:p>
        </p:txBody>
      </p:sp>
    </p:spTree>
    <p:extLst>
      <p:ext uri="{BB962C8B-B14F-4D97-AF65-F5344CB8AC3E}">
        <p14:creationId xmlns:p14="http://schemas.microsoft.com/office/powerpoint/2010/main" val="447634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Visão geral </a:t>
            </a:r>
            <a:r>
              <a:rPr lang="pt-BR" dirty="0" smtClean="0"/>
              <a:t>e </a:t>
            </a:r>
            <a:r>
              <a:rPr lang="pt-BR" dirty="0"/>
              <a:t>ambiente externo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554" y="1745483"/>
            <a:ext cx="6587091" cy="455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0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50448" y="1660655"/>
            <a:ext cx="10803117" cy="496638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pt-BR" sz="2200" dirty="0"/>
              <a:t>Informações sobre como a unidade planeja o cumprimento da sua missão, no início e ao longo do exercício de referência, apresentação dos principais objetivos estratégicos estabelecidos, descrição das estruturas de governança e avaliação sobre como essa estrutura apoia o cumprimento dos objetivos estratégicos, especialmente sobre poder decisório e articulação institucional, assim como relacionamento com a sociedade e partes </a:t>
            </a:r>
            <a:r>
              <a:rPr lang="pt-BR" sz="2200" dirty="0" smtClean="0"/>
              <a:t>interessadas.</a:t>
            </a: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pt-BR" sz="2200" b="1" i="1" dirty="0" smtClean="0">
                <a:solidFill>
                  <a:srgbClr val="7030A0"/>
                </a:solidFill>
              </a:rPr>
              <a:t>Como </a:t>
            </a:r>
            <a:r>
              <a:rPr lang="pt-BR" sz="2200" b="1" i="1" dirty="0">
                <a:solidFill>
                  <a:srgbClr val="7030A0"/>
                </a:solidFill>
              </a:rPr>
              <a:t>a estrutura de governança apoia a capacidade da </a:t>
            </a:r>
            <a:r>
              <a:rPr lang="pt-BR" sz="2200" b="1" i="1" dirty="0" smtClean="0">
                <a:solidFill>
                  <a:srgbClr val="7030A0"/>
                </a:solidFill>
              </a:rPr>
              <a:t/>
            </a:r>
            <a:br>
              <a:rPr lang="pt-BR" sz="2200" b="1" i="1" dirty="0" smtClean="0">
                <a:solidFill>
                  <a:srgbClr val="7030A0"/>
                </a:solidFill>
              </a:rPr>
            </a:br>
            <a:r>
              <a:rPr lang="pt-BR" sz="2200" b="1" i="1" dirty="0" smtClean="0">
                <a:solidFill>
                  <a:srgbClr val="7030A0"/>
                </a:solidFill>
              </a:rPr>
              <a:t>UPC </a:t>
            </a:r>
            <a:r>
              <a:rPr lang="pt-BR" sz="2200" b="1" i="1" dirty="0">
                <a:solidFill>
                  <a:srgbClr val="7030A0"/>
                </a:solidFill>
              </a:rPr>
              <a:t>de alcançar seus objetivos</a:t>
            </a:r>
            <a:r>
              <a:rPr lang="pt-BR" sz="2200" b="1" i="1" dirty="0" smtClean="0">
                <a:solidFill>
                  <a:srgbClr val="7030A0"/>
                </a:solidFill>
              </a:rPr>
              <a:t>?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pt-BR" sz="2200" b="1" dirty="0">
                <a:solidFill>
                  <a:srgbClr val="0070C0"/>
                </a:solidFill>
              </a:rPr>
              <a:t>Conteúdo</a:t>
            </a:r>
            <a:r>
              <a:rPr lang="pt-BR" sz="2200" dirty="0"/>
              <a:t>: principais objetivos estratégicos, com especificação de planos para implementar as prioridades estratégicas da gestão; descrição das estruturas de governança; principais canais de comunicação com a sociedade e partes interessadas.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pt-BR" sz="2200" b="1" dirty="0">
                <a:solidFill>
                  <a:srgbClr val="0070C0"/>
                </a:solidFill>
              </a:rPr>
              <a:t>Forma</a:t>
            </a:r>
            <a:r>
              <a:rPr lang="pt-BR" sz="2200" dirty="0"/>
              <a:t>: 5 páginas; mapa estratégico; figura da governança; infográfico para resultados do relacionamento com a sociedade.</a:t>
            </a: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endParaRPr lang="pt-BR" sz="2200" b="1" i="1" dirty="0" smtClean="0">
              <a:solidFill>
                <a:srgbClr val="7030A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Planejamento estratégico e </a:t>
            </a:r>
            <a:r>
              <a:rPr lang="pt-BR" dirty="0" smtClean="0"/>
              <a:t>governança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6654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Planejamento estratégico e governança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333" y="1600652"/>
            <a:ext cx="7412727" cy="478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51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Planejamento estratégico e governança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632" y="1547318"/>
            <a:ext cx="8351368" cy="494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05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50448" y="1660655"/>
            <a:ext cx="10803117" cy="496638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pt-BR" sz="2200" dirty="0"/>
              <a:t>Avaliação dos riscos que possam comprometer o atingimento dos objetivos estratégicos e instituição de controles para mitigação desses </a:t>
            </a:r>
            <a:r>
              <a:rPr lang="pt-BR" sz="2200" dirty="0" smtClean="0"/>
              <a:t>riscos.</a:t>
            </a:r>
            <a:endParaRPr lang="pt-BR" sz="2200" dirty="0" smtClean="0"/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pt-BR" sz="2200" b="1" i="1" dirty="0">
                <a:solidFill>
                  <a:srgbClr val="7030A0"/>
                </a:solidFill>
              </a:rPr>
              <a:t>Quais são os riscos específicos que afetam a capacidade de UPC alcançar </a:t>
            </a:r>
            <a:r>
              <a:rPr lang="pt-BR" sz="2200" b="1" i="1" dirty="0" smtClean="0">
                <a:solidFill>
                  <a:srgbClr val="7030A0"/>
                </a:solidFill>
              </a:rPr>
              <a:t/>
            </a:r>
            <a:br>
              <a:rPr lang="pt-BR" sz="2200" b="1" i="1" dirty="0" smtClean="0">
                <a:solidFill>
                  <a:srgbClr val="7030A0"/>
                </a:solidFill>
              </a:rPr>
            </a:br>
            <a:r>
              <a:rPr lang="pt-BR" sz="2200" b="1" i="1" dirty="0" smtClean="0">
                <a:solidFill>
                  <a:srgbClr val="7030A0"/>
                </a:solidFill>
              </a:rPr>
              <a:t>seus </a:t>
            </a:r>
            <a:r>
              <a:rPr lang="pt-BR" sz="2200" b="1" i="1" dirty="0">
                <a:solidFill>
                  <a:srgbClr val="7030A0"/>
                </a:solidFill>
              </a:rPr>
              <a:t>objetivos no exercício e como a UPC lida com eles?</a:t>
            </a:r>
            <a:endParaRPr lang="pt-BR" sz="2200" b="1" i="1" dirty="0" smtClean="0">
              <a:solidFill>
                <a:srgbClr val="7030A0"/>
              </a:solidFill>
            </a:endParaRPr>
          </a:p>
          <a:p>
            <a:pPr lvl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pt-BR" sz="2200" b="1" dirty="0" smtClean="0">
                <a:solidFill>
                  <a:srgbClr val="0070C0"/>
                </a:solidFill>
              </a:rPr>
              <a:t>Conteúdo</a:t>
            </a:r>
            <a:r>
              <a:rPr lang="pt-BR" sz="2200" dirty="0"/>
              <a:t>: Vinculação entre riscos e objetivos estratégicos, riscos significativos quantificados e medidas específicas de mitigação dos </a:t>
            </a:r>
            <a:r>
              <a:rPr lang="pt-BR" sz="2200" dirty="0" smtClean="0"/>
              <a:t>riscos. </a:t>
            </a:r>
            <a:endParaRPr lang="pt-BR" sz="2200" dirty="0" smtClean="0"/>
          </a:p>
          <a:p>
            <a:pPr lvl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pt-BR" sz="2200" b="1" dirty="0" smtClean="0">
                <a:solidFill>
                  <a:srgbClr val="0070C0"/>
                </a:solidFill>
              </a:rPr>
              <a:t>Forma</a:t>
            </a:r>
            <a:r>
              <a:rPr lang="pt-BR" sz="2200" dirty="0"/>
              <a:t>: </a:t>
            </a:r>
            <a:r>
              <a:rPr lang="pt-BR" sz="2200" dirty="0"/>
              <a:t>5 </a:t>
            </a:r>
            <a:r>
              <a:rPr lang="pt-BR" sz="2200" dirty="0" smtClean="0"/>
              <a:t>páginas; </a:t>
            </a:r>
            <a:r>
              <a:rPr lang="pt-BR" sz="2200" dirty="0" err="1" smtClean="0"/>
              <a:t>xplicação</a:t>
            </a:r>
            <a:r>
              <a:rPr lang="pt-BR" sz="2200" dirty="0" smtClean="0"/>
              <a:t> </a:t>
            </a:r>
            <a:r>
              <a:rPr lang="pt-BR" sz="2200" dirty="0"/>
              <a:t>sobre tipos de riscos: estratégico, operacional, de mercado, de crédito, de comunicação, de conformidade, </a:t>
            </a:r>
            <a:r>
              <a:rPr lang="pt-BR" sz="2200" dirty="0" smtClean="0"/>
              <a:t>etc.; </a:t>
            </a:r>
            <a:r>
              <a:rPr lang="pt-BR" sz="2200" dirty="0"/>
              <a:t>Visão geral do modelo de gestão de riscos e controles, esclarecendo os componentes dos controles internos: ambiente, avaliação de riscos, atividades de controle, sistemas de informação e </a:t>
            </a:r>
            <a:r>
              <a:rPr lang="pt-BR" sz="2200" dirty="0" smtClean="0"/>
              <a:t>monitoramento; Detalhamento </a:t>
            </a:r>
            <a:r>
              <a:rPr lang="pt-BR" sz="2200" dirty="0"/>
              <a:t>individualizado dos principais riscos e da resposta a cada um deles (controles internos).</a:t>
            </a:r>
            <a:endParaRPr lang="pt-BR" sz="2200" b="1" i="1" dirty="0" smtClean="0">
              <a:solidFill>
                <a:srgbClr val="7030A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Gestão de riscos e controles internos</a:t>
            </a:r>
          </a:p>
        </p:txBody>
      </p:sp>
    </p:spTree>
    <p:extLst>
      <p:ext uri="{BB962C8B-B14F-4D97-AF65-F5344CB8AC3E}">
        <p14:creationId xmlns:p14="http://schemas.microsoft.com/office/powerpoint/2010/main" val="2327922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Gestão de riscos e controles internos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777" y="1512276"/>
            <a:ext cx="8049376" cy="510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72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Gestão de riscos e controles internos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b="34439"/>
          <a:stretch/>
        </p:blipFill>
        <p:spPr>
          <a:xfrm>
            <a:off x="2014853" y="1574187"/>
            <a:ext cx="8015433" cy="469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51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pt-BR" sz="2400" dirty="0" smtClean="0"/>
              <a:t>Desenvolvido pelo </a:t>
            </a:r>
            <a:r>
              <a:rPr lang="pt-BR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International</a:t>
            </a:r>
            <a:r>
              <a:rPr lang="pt-BR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Integrated</a:t>
            </a:r>
            <a:r>
              <a:rPr lang="pt-BR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Reporting</a:t>
            </a:r>
            <a:r>
              <a:rPr lang="pt-BR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sz="2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Council</a:t>
            </a:r>
            <a:r>
              <a:rPr lang="pt-BR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</a:rPr>
              <a:t>(IIRC) ou Conselho Internacional para o Relato </a:t>
            </a:r>
            <a:r>
              <a:rPr lang="pt-B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Integrado, criado em 2010</a:t>
            </a:r>
          </a:p>
          <a:p>
            <a:pPr>
              <a:spcAft>
                <a:spcPts val="1800"/>
              </a:spcAft>
            </a:pPr>
            <a:r>
              <a:rPr lang="pt-BR" sz="2400" dirty="0" smtClean="0"/>
              <a:t>Objetivo: integrar </a:t>
            </a:r>
            <a:r>
              <a:rPr lang="pt-BR" sz="2400" dirty="0"/>
              <a:t>informação financeira e não </a:t>
            </a:r>
            <a:r>
              <a:rPr lang="pt-BR" sz="2400" dirty="0" smtClean="0"/>
              <a:t>financeira</a:t>
            </a:r>
          </a:p>
          <a:p>
            <a:pPr>
              <a:spcAft>
                <a:spcPts val="1800"/>
              </a:spcAft>
            </a:pPr>
            <a:r>
              <a:rPr lang="pt-BR" sz="2400" dirty="0"/>
              <a:t>Esta informação deve ser concisa e abrangente, e compreender a estratégia, a governança, o desempenho e as perspectivas das </a:t>
            </a:r>
            <a:r>
              <a:rPr lang="pt-BR" sz="2400" dirty="0" smtClean="0"/>
              <a:t>organizações</a:t>
            </a:r>
          </a:p>
          <a:p>
            <a:pPr>
              <a:spcAft>
                <a:spcPts val="1800"/>
              </a:spcAft>
            </a:pPr>
            <a:r>
              <a:rPr lang="pt-BR" sz="2400" dirty="0" smtClean="0"/>
              <a:t>Preconiza </a:t>
            </a:r>
            <a:r>
              <a:rPr lang="pt-BR" sz="2400" dirty="0"/>
              <a:t>o equilíbrio entre flexibilidade e prescrição na elaboração do relatório.</a:t>
            </a: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Relato Integrado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771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50448" y="1660655"/>
            <a:ext cx="10803117" cy="496638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pt-BR" sz="2200" dirty="0"/>
              <a:t>Demonstração dos resultados alcançados para o período em relação à missão institucional e aos objetivos estratégicos finalísticos, por meio de indicadores sobre metas, justificativas para o resultado e expectativas para os próximos exercícios e ajustes necessários no planejamento estratégico para o exercício </a:t>
            </a:r>
            <a:r>
              <a:rPr lang="pt-BR" sz="2200" dirty="0" smtClean="0"/>
              <a:t>seguinte.</a:t>
            </a:r>
            <a:endParaRPr lang="pt-BR" sz="2200" dirty="0" smtClean="0"/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pt-BR" sz="2200" b="1" i="1" dirty="0">
                <a:solidFill>
                  <a:srgbClr val="7030A0"/>
                </a:solidFill>
              </a:rPr>
              <a:t>Até que ponto a UPC já alcançou seus objetivos estratégicos para o </a:t>
            </a:r>
            <a:r>
              <a:rPr lang="pt-BR" sz="2200" b="1" i="1" dirty="0" smtClean="0">
                <a:solidFill>
                  <a:srgbClr val="7030A0"/>
                </a:solidFill>
              </a:rPr>
              <a:t/>
            </a:r>
            <a:br>
              <a:rPr lang="pt-BR" sz="2200" b="1" i="1" dirty="0" smtClean="0">
                <a:solidFill>
                  <a:srgbClr val="7030A0"/>
                </a:solidFill>
              </a:rPr>
            </a:br>
            <a:r>
              <a:rPr lang="pt-BR" sz="2200" b="1" i="1" dirty="0" smtClean="0">
                <a:solidFill>
                  <a:srgbClr val="7030A0"/>
                </a:solidFill>
              </a:rPr>
              <a:t>período </a:t>
            </a:r>
            <a:r>
              <a:rPr lang="pt-BR" sz="2200" b="1" i="1" dirty="0">
                <a:solidFill>
                  <a:srgbClr val="7030A0"/>
                </a:solidFill>
              </a:rPr>
              <a:t>e quais as expectativas para os próximos exercícios?</a:t>
            </a:r>
            <a:endParaRPr lang="pt-BR" sz="2200" b="1" i="1" dirty="0" smtClean="0">
              <a:solidFill>
                <a:srgbClr val="7030A0"/>
              </a:solidFill>
            </a:endParaRPr>
          </a:p>
          <a:p>
            <a:pPr lvl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pt-BR" sz="2200" b="1" dirty="0">
                <a:solidFill>
                  <a:srgbClr val="0070C0"/>
                </a:solidFill>
              </a:rPr>
              <a:t>Conteúdo</a:t>
            </a:r>
            <a:r>
              <a:rPr lang="pt-BR" sz="2200" dirty="0"/>
              <a:t>: </a:t>
            </a:r>
            <a:r>
              <a:rPr lang="pt-BR" sz="2200" dirty="0"/>
              <a:t>resultados alcançados frente aos objetivos estratégicos (ou cadeia de valor) e às prioridades da gestão; principais programas e projetos/iniciativas; indicadores de desempenho quantificados e alinhados aos objetivos; avaliação equilibrada dos objetivos alcançados e do desempenho em relação às metas; monitoramento de metas não alcançadas; justificativas para o resultado; perspectiva para os próximos exercícios: desafios e incertezas que a UPC provavelmente enfrentará ao perseguir o seu planejamento estratégico.</a:t>
            </a:r>
            <a:endParaRPr lang="pt-BR" sz="2200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Resultados da Gestão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6784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50448" y="1660655"/>
            <a:ext cx="10803117" cy="496638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pt-BR" sz="2200" dirty="0"/>
              <a:t>Resultados alcançados frente aos objetivos estratégicos (ou cadeia de valor) e às prioridades da gestão. Cada objetivo estratégico/cadeia de valor deve ser abordado em seção específica, abrangendo:</a:t>
            </a:r>
            <a:endParaRPr lang="pt-BR" sz="2200" dirty="0" smtClean="0"/>
          </a:p>
          <a:p>
            <a:pPr marL="1520825" lvl="1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pt-BR" sz="2200" dirty="0" smtClean="0"/>
              <a:t>Problema </a:t>
            </a:r>
            <a:r>
              <a:rPr lang="pt-BR" sz="2200" dirty="0"/>
              <a:t>a ser tratado pelo objetivo estratégico/cadeia de valor;</a:t>
            </a:r>
          </a:p>
          <a:p>
            <a:pPr marL="1520825" lvl="1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pt-BR" sz="2200" dirty="0" smtClean="0"/>
              <a:t>Visão </a:t>
            </a:r>
            <a:r>
              <a:rPr lang="pt-BR" sz="2200" dirty="0"/>
              <a:t>geral sobre a cadeia de valor;</a:t>
            </a:r>
          </a:p>
          <a:p>
            <a:pPr marL="1520825" lvl="1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pt-BR" sz="2200" dirty="0" smtClean="0"/>
              <a:t>Prioridades </a:t>
            </a:r>
            <a:r>
              <a:rPr lang="pt-BR" sz="2200" dirty="0"/>
              <a:t>estabelecidas no exercício para atingimento das metas relativas à cadeia de valor;</a:t>
            </a:r>
          </a:p>
          <a:p>
            <a:pPr marL="1520825" lvl="1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pt-BR" sz="2200" dirty="0" smtClean="0"/>
              <a:t>Principais </a:t>
            </a:r>
            <a:r>
              <a:rPr lang="pt-BR" sz="2200" dirty="0"/>
              <a:t>ações, projetos e programas da cadeia de valor, especificando relevância; valores aplicados, resultados e impactos</a:t>
            </a:r>
            <a:r>
              <a:rPr lang="pt-BR" sz="2200" dirty="0" smtClean="0"/>
              <a:t>;</a:t>
            </a:r>
          </a:p>
          <a:p>
            <a:pPr marL="1520825" lvl="1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pt-BR" sz="2200" dirty="0"/>
              <a:t>Riscos e outros fatores que influenciaram a cadeia de valor</a:t>
            </a:r>
            <a:r>
              <a:rPr lang="pt-BR" sz="2200" dirty="0" smtClean="0"/>
              <a:t>;</a:t>
            </a:r>
            <a:endParaRPr lang="pt-BR" sz="2200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Resultados da Gestão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7583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50448" y="1660655"/>
            <a:ext cx="10803117" cy="4966388"/>
          </a:xfrm>
        </p:spPr>
        <p:txBody>
          <a:bodyPr>
            <a:noAutofit/>
          </a:bodyPr>
          <a:lstStyle/>
          <a:p>
            <a:pPr marL="1611313" lvl="1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 startAt="6"/>
            </a:pPr>
            <a:r>
              <a:rPr lang="pt-BR" sz="2200" dirty="0" smtClean="0"/>
              <a:t>Principais </a:t>
            </a:r>
            <a:r>
              <a:rPr lang="pt-BR" sz="2200" dirty="0"/>
              <a:t>resultados, progresso em relação à meta estabelecida e impacto observado, com uso de indicadores (indicadores de desempenho quantificados e alinhados aos objetivos estratégicos);</a:t>
            </a:r>
          </a:p>
          <a:p>
            <a:pPr marL="1611313" lvl="1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 startAt="6"/>
            </a:pPr>
            <a:r>
              <a:rPr lang="pt-BR" sz="2200" dirty="0" smtClean="0"/>
              <a:t>Causas/impedimentos </a:t>
            </a:r>
            <a:r>
              <a:rPr lang="pt-BR" sz="2200" dirty="0"/>
              <a:t>para o alcance dos objetivos e medidas tomadas para enfrentamento (justificativas para o resultado e monitoramento de metas não alcançadas</a:t>
            </a:r>
            <a:r>
              <a:rPr lang="pt-BR" sz="2200" dirty="0" smtClean="0"/>
              <a:t>).</a:t>
            </a:r>
          </a:p>
          <a:p>
            <a:pPr marL="1611313" lvl="1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 startAt="6"/>
            </a:pPr>
            <a:r>
              <a:rPr lang="pt-BR" sz="2200" dirty="0"/>
              <a:t>Desafios remanescentes e próximos passos</a:t>
            </a:r>
            <a:r>
              <a:rPr lang="pt-BR" sz="2200" dirty="0" smtClean="0"/>
              <a:t>.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pt-BR" sz="2200" b="1" dirty="0">
                <a:solidFill>
                  <a:srgbClr val="0070C0"/>
                </a:solidFill>
              </a:rPr>
              <a:t>Forma</a:t>
            </a:r>
            <a:r>
              <a:rPr lang="pt-BR" sz="2200" dirty="0"/>
              <a:t>: 30 </a:t>
            </a:r>
            <a:r>
              <a:rPr lang="pt-BR" sz="2200" dirty="0" smtClean="0"/>
              <a:t>páginas; Diagrama </a:t>
            </a:r>
            <a:r>
              <a:rPr lang="pt-BR" sz="2200" dirty="0"/>
              <a:t>simples e fluxo narrativo lógico com formato padrão para todas cadeias de </a:t>
            </a:r>
            <a:r>
              <a:rPr lang="pt-BR" sz="2200" dirty="0" smtClean="0"/>
              <a:t>valor; Gráficos </a:t>
            </a:r>
            <a:r>
              <a:rPr lang="pt-BR" sz="2200" dirty="0"/>
              <a:t>dos principais indicadores, contendo as metas e os resultados </a:t>
            </a:r>
            <a:r>
              <a:rPr lang="pt-BR" sz="2200" dirty="0" smtClean="0"/>
              <a:t>atingidos; Diagrama </a:t>
            </a:r>
            <a:r>
              <a:rPr lang="pt-BR" sz="2200" dirty="0"/>
              <a:t>ou infográfico para resultados </a:t>
            </a:r>
            <a:r>
              <a:rPr lang="pt-BR" sz="2200" dirty="0" smtClean="0"/>
              <a:t>qualitativos; Quadro/infográfico </a:t>
            </a:r>
            <a:r>
              <a:rPr lang="pt-BR" sz="2200" dirty="0"/>
              <a:t>com os principais desafios e incertezas.</a:t>
            </a:r>
            <a:endParaRPr lang="pt-BR" sz="2200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Resultados da Gestão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586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50448" y="1660655"/>
            <a:ext cx="10883667" cy="496638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pt-BR" sz="2000" dirty="0"/>
              <a:t>Demonstração da alocação de recursos com vistas ao cumprimento da missão e dos principais objetivos da unidade prestadora de contas, abrangendo a avaliação sobre áreas relevantes da gestão que tenham contribuição decisiva para o alcance dos resultados da unidade, tais como pessoal, tecnologia da informação, licitação e contratos, infraestrutura e gestão patrimonial, sustentabilidade </a:t>
            </a:r>
            <a:r>
              <a:rPr lang="pt-BR" sz="2000" dirty="0" smtClean="0"/>
              <a:t>ambiental.</a:t>
            </a:r>
            <a:endParaRPr lang="pt-BR" sz="2000" dirty="0" smtClean="0"/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pt-BR" sz="2000" b="1" i="1" dirty="0">
                <a:solidFill>
                  <a:srgbClr val="7030A0"/>
                </a:solidFill>
              </a:rPr>
              <a:t>Para onde a UPC deseja ir e como ela pretende chegar lá?</a:t>
            </a:r>
            <a:endParaRPr lang="pt-BR" sz="2000" b="1" i="1" dirty="0" smtClean="0">
              <a:solidFill>
                <a:srgbClr val="7030A0"/>
              </a:solidFill>
            </a:endParaRPr>
          </a:p>
          <a:p>
            <a:pPr lvl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0070C0"/>
                </a:solidFill>
              </a:rPr>
              <a:t>Conteúdo</a:t>
            </a:r>
            <a:r>
              <a:rPr lang="pt-BR" sz="2000" dirty="0"/>
              <a:t>: </a:t>
            </a:r>
            <a:r>
              <a:rPr lang="pt-BR" sz="2000" dirty="0"/>
              <a:t>estratégia para alcançar os principais objetivos da UPC e planos de alocação de recursos para implementar essa estratégia no exercício, assim como principais desafios e ações futuras; gestão orçamentária e financeira; gestão de pessoas; gestão de licitação e contratos; gestão patrimonial e infraestrutura; gestão da tecnologia da informação; gestão de custos; sustentabilidade </a:t>
            </a:r>
            <a:r>
              <a:rPr lang="pt-BR" sz="2000" dirty="0" smtClean="0"/>
              <a:t>ambiental.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0070C0"/>
                </a:solidFill>
              </a:rPr>
              <a:t>Forma</a:t>
            </a:r>
            <a:r>
              <a:rPr lang="pt-BR" sz="2000" dirty="0"/>
              <a:t>: Declaração do SE e do SPOA (ou cargos de natureza equivalente), 2 páginas, com foto e assinatura dos </a:t>
            </a:r>
            <a:r>
              <a:rPr lang="pt-BR" sz="2000" dirty="0" smtClean="0"/>
              <a:t>responsáveis. Eficiência e conformidade: 15 </a:t>
            </a:r>
            <a:r>
              <a:rPr lang="pt-BR" sz="2000" dirty="0"/>
              <a:t>páginas e uso intensivo de infográficos.</a:t>
            </a:r>
            <a:endParaRPr lang="pt-BR" sz="2000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200" dirty="0" smtClean="0"/>
              <a:t>Alocação de recursos e áreas especiais de gestão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331277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200" dirty="0" smtClean="0"/>
              <a:t>Alocação de recursos e áreas especiais de gestão</a:t>
            </a:r>
            <a:endParaRPr lang="pt-BR" sz="3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040" y="1446207"/>
            <a:ext cx="7065886" cy="519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24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50448" y="1660655"/>
            <a:ext cx="10803117" cy="496638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pt-BR" sz="2000" dirty="0"/>
              <a:t>Demonstração da situação e do desempenho financeiro, orçamentário e patrimonial da gestão no exercício, declaração do contador/opinião dos auditores externos, demonstrativos contábeis e notas explicativas.</a:t>
            </a:r>
            <a:endParaRPr lang="pt-BR" sz="2000" dirty="0" smtClean="0"/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pt-BR" sz="2000" b="1" i="1" dirty="0">
                <a:solidFill>
                  <a:srgbClr val="7030A0"/>
                </a:solidFill>
              </a:rPr>
              <a:t>Até que ponto a UPC já alcançou seus objetivos estratégicos para o </a:t>
            </a:r>
            <a:r>
              <a:rPr lang="pt-BR" sz="2000" b="1" i="1" dirty="0" smtClean="0">
                <a:solidFill>
                  <a:srgbClr val="7030A0"/>
                </a:solidFill>
              </a:rPr>
              <a:t/>
            </a:r>
            <a:br>
              <a:rPr lang="pt-BR" sz="2000" b="1" i="1" dirty="0" smtClean="0">
                <a:solidFill>
                  <a:srgbClr val="7030A0"/>
                </a:solidFill>
              </a:rPr>
            </a:br>
            <a:r>
              <a:rPr lang="pt-BR" sz="2000" b="1" i="1" dirty="0" smtClean="0">
                <a:solidFill>
                  <a:srgbClr val="7030A0"/>
                </a:solidFill>
              </a:rPr>
              <a:t>período </a:t>
            </a:r>
            <a:r>
              <a:rPr lang="pt-BR" sz="2000" b="1" i="1" dirty="0">
                <a:solidFill>
                  <a:srgbClr val="7030A0"/>
                </a:solidFill>
              </a:rPr>
              <a:t>e quais as expectativas para os próximos exercícios?</a:t>
            </a:r>
            <a:endParaRPr lang="pt-BR" sz="2000" b="1" i="1" dirty="0" smtClean="0">
              <a:solidFill>
                <a:srgbClr val="7030A0"/>
              </a:solidFill>
            </a:endParaRPr>
          </a:p>
          <a:p>
            <a:pPr lvl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0070C0"/>
                </a:solidFill>
              </a:rPr>
              <a:t>Conteúdo</a:t>
            </a:r>
            <a:r>
              <a:rPr lang="pt-BR" sz="2000" dirty="0"/>
              <a:t>: </a:t>
            </a:r>
            <a:r>
              <a:rPr lang="pt-BR" sz="2000" dirty="0"/>
              <a:t>declaração do contador/opinião dos auditores externos; demonstrações Contábeis; notas Explicativas</a:t>
            </a:r>
            <a:r>
              <a:rPr lang="pt-BR" sz="2000" dirty="0" smtClean="0"/>
              <a:t>.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0070C0"/>
                </a:solidFill>
              </a:rPr>
              <a:t>Forma</a:t>
            </a:r>
            <a:r>
              <a:rPr lang="pt-BR" sz="2000" dirty="0"/>
              <a:t>: Declaração do contador, 2 páginas, com foto e assinatura do </a:t>
            </a:r>
            <a:r>
              <a:rPr lang="pt-BR" sz="2000" dirty="0" smtClean="0"/>
              <a:t>contador; Demonstrações </a:t>
            </a:r>
            <a:r>
              <a:rPr lang="pt-BR" sz="2000" dirty="0"/>
              <a:t>contábeis: máximo 10 páginas, uma demonstração por página, em R$ bilhões, somente informações agregadas</a:t>
            </a:r>
            <a:r>
              <a:rPr lang="pt-BR" sz="2000" dirty="0" smtClean="0"/>
              <a:t>. Notas </a:t>
            </a:r>
            <a:r>
              <a:rPr lang="pt-BR" sz="2000" dirty="0"/>
              <a:t>explicativas: máximo 20 páginas, em R$ bilhões, somente informações agregadas, destaque para os principais números e para as grandes variações, relevância aos números das demonstrações relacionadas aos resultados da gestão, bem como ao desempenho na gestão dos recursos.</a:t>
            </a:r>
            <a:endParaRPr lang="pt-BR" sz="2000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Demonstrações Contábeis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465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50448" y="1660655"/>
            <a:ext cx="10803117" cy="496638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pt-BR" sz="2000" dirty="0"/>
              <a:t>Outras informações não relacionadas com as demais seções do relatório e que seja de interesse dos dirigentes da unidade prestadora de contas divulgar em razão da relevância e da necessidade de accountability dos gestores, entre as quais como a UPC determina os temas a serem incluídos no relatório integrado e como estes temas são quantificados ou avaliados, bem como o tratamento de determinações e recomendações do TCU</a:t>
            </a:r>
            <a:r>
              <a:rPr lang="pt-BR" sz="2000" dirty="0" smtClean="0"/>
              <a:t>.</a:t>
            </a:r>
            <a:endParaRPr lang="pt-BR" sz="2000" dirty="0" smtClean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Outras informações relevantes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3364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61092" y="2190938"/>
            <a:ext cx="3963777" cy="138499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Muito obrigado!</a:t>
            </a:r>
          </a:p>
          <a:p>
            <a:pPr algn="ctr"/>
            <a:endParaRPr lang="pt-BR" sz="2800" dirty="0">
              <a:solidFill>
                <a:schemeClr val="bg1"/>
              </a:solidFill>
            </a:endParaRPr>
          </a:p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rafael.encinas@tcu.gov.br</a:t>
            </a:r>
            <a:endParaRPr lang="pt-BR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Aft>
                <a:spcPts val="1800"/>
              </a:spcAft>
            </a:pPr>
            <a:r>
              <a:rPr lang="pt-BR" dirty="0"/>
              <a:t>Foco estratégico e orientação para o </a:t>
            </a:r>
            <a:r>
              <a:rPr lang="pt-BR" dirty="0" smtClean="0"/>
              <a:t>futuro;</a:t>
            </a:r>
          </a:p>
          <a:p>
            <a:pPr>
              <a:spcAft>
                <a:spcPts val="1800"/>
              </a:spcAft>
            </a:pPr>
            <a:r>
              <a:rPr lang="pt-BR" dirty="0" smtClean="0"/>
              <a:t>Conectividade </a:t>
            </a:r>
            <a:r>
              <a:rPr lang="pt-BR" dirty="0"/>
              <a:t>da </a:t>
            </a:r>
            <a:r>
              <a:rPr lang="pt-BR" dirty="0" smtClean="0"/>
              <a:t>informação;</a:t>
            </a:r>
          </a:p>
          <a:p>
            <a:pPr>
              <a:spcAft>
                <a:spcPts val="1800"/>
              </a:spcAft>
            </a:pPr>
            <a:r>
              <a:rPr lang="pt-BR" dirty="0"/>
              <a:t>Relações com partes </a:t>
            </a:r>
            <a:r>
              <a:rPr lang="pt-BR" dirty="0" smtClean="0"/>
              <a:t>interessadas;</a:t>
            </a:r>
            <a:endParaRPr lang="pt-BR" dirty="0"/>
          </a:p>
          <a:p>
            <a:pPr>
              <a:spcAft>
                <a:spcPts val="1800"/>
              </a:spcAft>
            </a:pPr>
            <a:r>
              <a:rPr lang="pt-BR" dirty="0" smtClean="0"/>
              <a:t>Materialidade</a:t>
            </a:r>
          </a:p>
          <a:p>
            <a:pPr>
              <a:spcAft>
                <a:spcPts val="1800"/>
              </a:spcAft>
            </a:pPr>
            <a:r>
              <a:rPr lang="pt-BR" dirty="0" smtClean="0"/>
              <a:t>Concisão;</a:t>
            </a:r>
            <a:endParaRPr lang="pt-BR" dirty="0"/>
          </a:p>
          <a:p>
            <a:pPr>
              <a:spcAft>
                <a:spcPts val="1800"/>
              </a:spcAft>
            </a:pPr>
            <a:r>
              <a:rPr lang="pt-BR" dirty="0" smtClean="0"/>
              <a:t>Confiabilidade </a:t>
            </a:r>
            <a:r>
              <a:rPr lang="pt-BR" dirty="0"/>
              <a:t>e </a:t>
            </a:r>
            <a:r>
              <a:rPr lang="pt-BR" dirty="0" smtClean="0"/>
              <a:t>completude;</a:t>
            </a:r>
            <a:endParaRPr lang="pt-BR" dirty="0"/>
          </a:p>
          <a:p>
            <a:pPr>
              <a:spcAft>
                <a:spcPts val="1800"/>
              </a:spcAft>
            </a:pPr>
            <a:r>
              <a:rPr lang="pt-BR" dirty="0" smtClean="0"/>
              <a:t>Coerência </a:t>
            </a:r>
            <a:r>
              <a:rPr lang="pt-BR" dirty="0"/>
              <a:t>e </a:t>
            </a:r>
            <a:r>
              <a:rPr lang="pt-BR" dirty="0" smtClean="0"/>
              <a:t>comparabilidade.</a:t>
            </a:r>
          </a:p>
          <a:p>
            <a:pPr>
              <a:spcAft>
                <a:spcPts val="1800"/>
              </a:spcAft>
            </a:pPr>
            <a:r>
              <a:rPr lang="pt-BR" dirty="0" smtClean="0"/>
              <a:t>Clareza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Princípios Básicos</a:t>
            </a:r>
            <a:endParaRPr lang="pt-BR" dirty="0"/>
          </a:p>
        </p:txBody>
      </p:sp>
      <p:pic>
        <p:nvPicPr>
          <p:cNvPr id="1026" name="Picture 2" descr="Resultado de imagem para princíp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374" y="2770385"/>
            <a:ext cx="3420544" cy="246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560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pt-BR" dirty="0"/>
              <a:t>Visão geral organizacional e ambiente </a:t>
            </a:r>
            <a:r>
              <a:rPr lang="pt-BR" dirty="0" smtClean="0"/>
              <a:t>externo</a:t>
            </a:r>
            <a:endParaRPr lang="pt-BR" dirty="0"/>
          </a:p>
          <a:p>
            <a:pPr>
              <a:spcAft>
                <a:spcPts val="1200"/>
              </a:spcAft>
            </a:pPr>
            <a:r>
              <a:rPr lang="pt-BR" dirty="0" smtClean="0"/>
              <a:t>Governança</a:t>
            </a:r>
            <a:endParaRPr lang="pt-BR" dirty="0"/>
          </a:p>
          <a:p>
            <a:pPr>
              <a:spcAft>
                <a:spcPts val="1200"/>
              </a:spcAft>
            </a:pPr>
            <a:r>
              <a:rPr lang="pt-BR" dirty="0" smtClean="0"/>
              <a:t>Modelo </a:t>
            </a:r>
            <a:r>
              <a:rPr lang="pt-BR" dirty="0"/>
              <a:t>de </a:t>
            </a:r>
            <a:r>
              <a:rPr lang="pt-BR" dirty="0" smtClean="0"/>
              <a:t>negócios</a:t>
            </a:r>
          </a:p>
          <a:p>
            <a:pPr>
              <a:spcAft>
                <a:spcPts val="1200"/>
              </a:spcAft>
            </a:pPr>
            <a:r>
              <a:rPr lang="pt-BR" dirty="0" smtClean="0"/>
              <a:t>Riscos </a:t>
            </a:r>
            <a:r>
              <a:rPr lang="pt-BR" dirty="0"/>
              <a:t>e </a:t>
            </a:r>
            <a:r>
              <a:rPr lang="pt-BR" dirty="0" smtClean="0"/>
              <a:t>oportunidades</a:t>
            </a:r>
          </a:p>
          <a:p>
            <a:pPr>
              <a:spcAft>
                <a:spcPts val="1200"/>
              </a:spcAft>
            </a:pPr>
            <a:r>
              <a:rPr lang="pt-BR" dirty="0" smtClean="0"/>
              <a:t>Estratégia </a:t>
            </a:r>
            <a:r>
              <a:rPr lang="pt-BR" dirty="0"/>
              <a:t>e alocação de </a:t>
            </a:r>
            <a:r>
              <a:rPr lang="pt-BR" dirty="0" smtClean="0"/>
              <a:t>recursos</a:t>
            </a:r>
          </a:p>
          <a:p>
            <a:pPr>
              <a:spcAft>
                <a:spcPts val="1200"/>
              </a:spcAft>
            </a:pPr>
            <a:r>
              <a:rPr lang="pt-BR" dirty="0" smtClean="0"/>
              <a:t>Desempenho</a:t>
            </a:r>
          </a:p>
          <a:p>
            <a:pPr>
              <a:spcAft>
                <a:spcPts val="1200"/>
              </a:spcAft>
            </a:pPr>
            <a:r>
              <a:rPr lang="pt-BR" dirty="0" smtClean="0"/>
              <a:t>Perspectiva</a:t>
            </a:r>
            <a:endParaRPr lang="pt-BR" dirty="0"/>
          </a:p>
          <a:p>
            <a:pPr>
              <a:spcAft>
                <a:spcPts val="1200"/>
              </a:spcAft>
            </a:pPr>
            <a:r>
              <a:rPr lang="pt-BR" dirty="0" smtClean="0"/>
              <a:t>Base </a:t>
            </a:r>
            <a:r>
              <a:rPr lang="pt-BR" dirty="0"/>
              <a:t>para </a:t>
            </a:r>
            <a:r>
              <a:rPr lang="pt-BR" dirty="0" smtClean="0"/>
              <a:t>apresentação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Elementos de </a:t>
            </a:r>
            <a:r>
              <a:rPr lang="pt-BR" dirty="0" smtClean="0"/>
              <a:t>Conteúdo</a:t>
            </a:r>
            <a:endParaRPr lang="pt-BR" dirty="0"/>
          </a:p>
        </p:txBody>
      </p:sp>
      <p:pic>
        <p:nvPicPr>
          <p:cNvPr id="2050" name="Picture 2" descr="Resultado de imagem para estru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582069"/>
            <a:ext cx="42672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520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825625"/>
            <a:ext cx="10794476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pt-BR" sz="2400" dirty="0" smtClean="0"/>
              <a:t>Afasta-se </a:t>
            </a:r>
            <a:r>
              <a:rPr lang="pt-BR" sz="2400" dirty="0"/>
              <a:t>do modelo de negócio fragmentado e baseado em </a:t>
            </a:r>
            <a:r>
              <a:rPr lang="pt-BR" sz="2400" dirty="0" smtClean="0"/>
              <a:t>silos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pt-BR" sz="2400" dirty="0"/>
              <a:t>O principal objetivo de um relato integrado é explicar como uma organização gera valor ao longo do tempo</a:t>
            </a:r>
            <a:r>
              <a:rPr lang="pt-BR" sz="2400" dirty="0" smtClean="0"/>
              <a:t>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pt-BR" sz="2400" dirty="0" smtClean="0"/>
              <a:t>Decreto 9.203/2017:</a:t>
            </a:r>
          </a:p>
          <a:p>
            <a:pPr marL="914400" lvl="2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pt-BR" dirty="0" smtClean="0"/>
              <a:t>II </a:t>
            </a:r>
            <a:r>
              <a:rPr lang="pt-BR" dirty="0"/>
              <a:t>- </a:t>
            </a:r>
            <a:r>
              <a:rPr lang="pt-BR" b="1" dirty="0">
                <a:solidFill>
                  <a:srgbClr val="0070C0"/>
                </a:solidFill>
              </a:rPr>
              <a:t>valor público</a:t>
            </a:r>
            <a:r>
              <a:rPr lang="pt-BR" dirty="0">
                <a:solidFill>
                  <a:srgbClr val="0070C0"/>
                </a:solidFill>
              </a:rPr>
              <a:t> </a:t>
            </a:r>
            <a:r>
              <a:rPr lang="pt-BR" dirty="0"/>
              <a:t>- produtos e resultados gerados, preservados ou entregues pelas atividades de uma organização que representem respostas efetivas e úteis às necessidades ou às demandas de interesse público e modifiquem aspectos do conjunto da sociedade ou de alguns grupos específicos reconhecidos como destinatários legítimos de bens e serviços públicos;</a:t>
            </a: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Pensamento Integrado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3347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Piloto: Ministério da Fazenda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630810" y="1825625"/>
            <a:ext cx="10841610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pt-BR" dirty="0" smtClean="0"/>
              <a:t>O relatório foi organizado em quatro capítulos:</a:t>
            </a:r>
          </a:p>
          <a:p>
            <a:pPr lvl="1">
              <a:lnSpc>
                <a:spcPct val="100000"/>
              </a:lnSpc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pt-BR" b="1" dirty="0" smtClean="0">
                <a:solidFill>
                  <a:srgbClr val="0070C0"/>
                </a:solidFill>
              </a:rPr>
              <a:t>Governança </a:t>
            </a:r>
            <a:r>
              <a:rPr lang="pt-BR" b="1" dirty="0">
                <a:solidFill>
                  <a:srgbClr val="0070C0"/>
                </a:solidFill>
              </a:rPr>
              <a:t>do ministério</a:t>
            </a:r>
            <a:r>
              <a:rPr lang="pt-BR" dirty="0"/>
              <a:t>: cenários nacional e internacional, planejamento estratégico, governança, riscos e controles internos e perspectivas para os próximos anos;</a:t>
            </a:r>
          </a:p>
          <a:p>
            <a:pPr lvl="1">
              <a:lnSpc>
                <a:spcPct val="100000"/>
              </a:lnSpc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pt-BR" b="1" dirty="0">
                <a:solidFill>
                  <a:srgbClr val="0070C0"/>
                </a:solidFill>
              </a:rPr>
              <a:t>Resultados da gestão</a:t>
            </a:r>
            <a:r>
              <a:rPr lang="pt-BR" dirty="0"/>
              <a:t>: demonstração dos principais projetos e seus resultados, a partir das cadeias de valor finalísticas contidas no planejamento estratégico;</a:t>
            </a:r>
          </a:p>
          <a:p>
            <a:pPr lvl="1">
              <a:lnSpc>
                <a:spcPct val="100000"/>
              </a:lnSpc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pt-BR" b="1" dirty="0">
                <a:solidFill>
                  <a:srgbClr val="0070C0"/>
                </a:solidFill>
              </a:rPr>
              <a:t>Conformidade e eficiência da gestão</a:t>
            </a:r>
            <a:r>
              <a:rPr lang="pt-BR" dirty="0"/>
              <a:t>: informações sobre como foram gerenciados o orçamento e demais recursos disponíveis para suportar a geração dos resultados;</a:t>
            </a:r>
          </a:p>
          <a:p>
            <a:pPr lvl="1">
              <a:lnSpc>
                <a:spcPct val="100000"/>
              </a:lnSpc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pt-BR" b="1" dirty="0">
                <a:solidFill>
                  <a:srgbClr val="0070C0"/>
                </a:solidFill>
              </a:rPr>
              <a:t>Demonstrações contábeis</a:t>
            </a:r>
            <a:r>
              <a:rPr lang="pt-BR" dirty="0"/>
              <a:t>: demonstração da situação e da gestão financeira, orçamentária e patrimonial no exercício.</a:t>
            </a:r>
          </a:p>
        </p:txBody>
      </p:sp>
    </p:spTree>
    <p:extLst>
      <p:ext uri="{BB962C8B-B14F-4D97-AF65-F5344CB8AC3E}">
        <p14:creationId xmlns:p14="http://schemas.microsoft.com/office/powerpoint/2010/main" val="1632080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Piloto: Ministério da Fazenda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724" y="1729983"/>
            <a:ext cx="9337276" cy="469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80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25078" y="1637089"/>
            <a:ext cx="10515600" cy="498995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pt-BR" sz="2400" dirty="0"/>
              <a:t>Art. </a:t>
            </a:r>
            <a:r>
              <a:rPr lang="pt-BR" sz="2400" dirty="0" smtClean="0"/>
              <a:t>3º A </a:t>
            </a:r>
            <a:r>
              <a:rPr lang="pt-BR" sz="2400" dirty="0"/>
              <a:t>prestação de contas é composta pelo Relatório de Gestão, </a:t>
            </a:r>
            <a:r>
              <a:rPr lang="pt-BR" sz="2400" dirty="0" smtClean="0"/>
              <a:t>documento elaborado </a:t>
            </a:r>
            <a:r>
              <a:rPr lang="pt-BR" sz="2400" dirty="0"/>
              <a:t>pelo gestor com fim de demonstrar, esclarecer e justificar os resultados alcançados </a:t>
            </a:r>
            <a:r>
              <a:rPr lang="pt-BR" sz="2400" dirty="0" smtClean="0"/>
              <a:t>frente aos </a:t>
            </a:r>
            <a:r>
              <a:rPr lang="pt-BR" sz="2400" dirty="0"/>
              <a:t>objetivos estabelecidos, informando no mínimo:</a:t>
            </a:r>
          </a:p>
          <a:p>
            <a:pPr lvl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dirty="0" smtClean="0"/>
              <a:t>os </a:t>
            </a:r>
            <a:r>
              <a:rPr lang="pt-BR" b="1" dirty="0">
                <a:solidFill>
                  <a:srgbClr val="0070C0"/>
                </a:solidFill>
              </a:rPr>
              <a:t>objetivos e as metas</a:t>
            </a:r>
            <a:r>
              <a:rPr lang="pt-BR" dirty="0"/>
              <a:t> definidos para o exercício;</a:t>
            </a:r>
          </a:p>
          <a:p>
            <a:pPr lvl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dirty="0" smtClean="0"/>
              <a:t>os </a:t>
            </a:r>
            <a:r>
              <a:rPr lang="pt-BR" b="1" dirty="0">
                <a:solidFill>
                  <a:srgbClr val="0070C0"/>
                </a:solidFill>
              </a:rPr>
              <a:t>resultados alcançados</a:t>
            </a:r>
            <a:r>
              <a:rPr lang="pt-BR" dirty="0"/>
              <a:t> ao fim do exercício, demonstrando como a estratégia, </a:t>
            </a:r>
            <a:r>
              <a:rPr lang="pt-BR" dirty="0" smtClean="0"/>
              <a:t>a governança </a:t>
            </a:r>
            <a:r>
              <a:rPr lang="pt-BR" dirty="0"/>
              <a:t>e a alocação de recursos contribuíram para o alcance dos resultados;</a:t>
            </a:r>
          </a:p>
          <a:p>
            <a:pPr lvl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dirty="0" smtClean="0"/>
              <a:t>as </a:t>
            </a:r>
            <a:r>
              <a:rPr lang="pt-BR" b="1" dirty="0">
                <a:solidFill>
                  <a:srgbClr val="0070C0"/>
                </a:solidFill>
              </a:rPr>
              <a:t>justificativas</a:t>
            </a:r>
            <a:r>
              <a:rPr lang="pt-BR" dirty="0"/>
              <a:t> para objetivos ou metas não atingidos.</a:t>
            </a: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Decisão Normativa TCU 170/2018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4031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25078" y="1637089"/>
            <a:ext cx="10515600" cy="498995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2400" dirty="0"/>
              <a:t>Sugestão de redação para os grandes temas do relatório de </a:t>
            </a:r>
            <a:r>
              <a:rPr lang="pt-BR" sz="2400" dirty="0" smtClean="0"/>
              <a:t>gestão</a:t>
            </a:r>
          </a:p>
          <a:p>
            <a:pPr lvl="1">
              <a:lnSpc>
                <a:spcPct val="100000"/>
              </a:lnSpc>
            </a:pPr>
            <a:r>
              <a:rPr lang="pt-BR" dirty="0" smtClean="0"/>
              <a:t>Elementos </a:t>
            </a:r>
            <a:r>
              <a:rPr lang="pt-BR" dirty="0" err="1" smtClean="0"/>
              <a:t>pré</a:t>
            </a:r>
            <a:r>
              <a:rPr lang="pt-BR" dirty="0" smtClean="0"/>
              <a:t>-textuais</a:t>
            </a:r>
          </a:p>
          <a:p>
            <a:pPr lvl="1">
              <a:lnSpc>
                <a:spcPct val="100000"/>
              </a:lnSpc>
            </a:pPr>
            <a:r>
              <a:rPr lang="pt-BR" dirty="0" smtClean="0"/>
              <a:t>Mensagem </a:t>
            </a:r>
            <a:r>
              <a:rPr lang="pt-BR" dirty="0"/>
              <a:t>do dirigente máximo da unidade</a:t>
            </a:r>
          </a:p>
          <a:p>
            <a:pPr lvl="1">
              <a:lnSpc>
                <a:spcPct val="100000"/>
              </a:lnSpc>
            </a:pPr>
            <a:r>
              <a:rPr lang="pt-BR" dirty="0" smtClean="0"/>
              <a:t>Visão </a:t>
            </a:r>
            <a:r>
              <a:rPr lang="pt-BR" dirty="0"/>
              <a:t>geral organizacional e ambiente externo</a:t>
            </a:r>
          </a:p>
          <a:p>
            <a:pPr lvl="1">
              <a:lnSpc>
                <a:spcPct val="100000"/>
              </a:lnSpc>
            </a:pPr>
            <a:r>
              <a:rPr lang="pt-BR" dirty="0" smtClean="0"/>
              <a:t>Planejamento </a:t>
            </a:r>
            <a:r>
              <a:rPr lang="pt-BR" dirty="0"/>
              <a:t>estratégico e governança</a:t>
            </a:r>
          </a:p>
          <a:p>
            <a:pPr lvl="1">
              <a:lnSpc>
                <a:spcPct val="100000"/>
              </a:lnSpc>
            </a:pPr>
            <a:r>
              <a:rPr lang="pt-BR" dirty="0" smtClean="0"/>
              <a:t>Gestão </a:t>
            </a:r>
            <a:r>
              <a:rPr lang="pt-BR" dirty="0"/>
              <a:t>de riscos e controles internos</a:t>
            </a:r>
          </a:p>
          <a:p>
            <a:pPr lvl="1">
              <a:lnSpc>
                <a:spcPct val="100000"/>
              </a:lnSpc>
            </a:pPr>
            <a:r>
              <a:rPr lang="pt-BR" dirty="0" smtClean="0"/>
              <a:t>Resultados </a:t>
            </a:r>
            <a:r>
              <a:rPr lang="pt-BR" dirty="0"/>
              <a:t>da gestão</a:t>
            </a:r>
          </a:p>
          <a:p>
            <a:pPr lvl="1">
              <a:lnSpc>
                <a:spcPct val="100000"/>
              </a:lnSpc>
            </a:pPr>
            <a:r>
              <a:rPr lang="pt-BR" dirty="0" smtClean="0"/>
              <a:t>Alocação </a:t>
            </a:r>
            <a:r>
              <a:rPr lang="pt-BR" dirty="0"/>
              <a:t>de recursos e áreas especiais da gestão</a:t>
            </a:r>
          </a:p>
          <a:p>
            <a:pPr lvl="1">
              <a:lnSpc>
                <a:spcPct val="100000"/>
              </a:lnSpc>
            </a:pPr>
            <a:r>
              <a:rPr lang="pt-BR" dirty="0" smtClean="0"/>
              <a:t>Demonstrações </a:t>
            </a:r>
            <a:r>
              <a:rPr lang="pt-BR" dirty="0"/>
              <a:t>contábeis</a:t>
            </a:r>
          </a:p>
          <a:p>
            <a:pPr lvl="1">
              <a:lnSpc>
                <a:spcPct val="100000"/>
              </a:lnSpc>
            </a:pPr>
            <a:r>
              <a:rPr lang="pt-BR" dirty="0" smtClean="0"/>
              <a:t>Outras </a:t>
            </a:r>
            <a:r>
              <a:rPr lang="pt-BR" dirty="0"/>
              <a:t>informações </a:t>
            </a:r>
            <a:r>
              <a:rPr lang="pt-BR" dirty="0" smtClean="0"/>
              <a:t>relevantes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Decisão Normativa TCU 170/2018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25200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330</TotalTime>
  <Words>1470</Words>
  <Application>Microsoft Office PowerPoint</Application>
  <PresentationFormat>Widescreen</PresentationFormat>
  <Paragraphs>129</Paragraphs>
  <Slides>27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Courier New</vt:lpstr>
      <vt:lpstr>Wingdings</vt:lpstr>
      <vt:lpstr>Tema do Office</vt:lpstr>
      <vt:lpstr>Relato Integrado</vt:lpstr>
      <vt:lpstr>Relato Integrado</vt:lpstr>
      <vt:lpstr>Princípios Básicos</vt:lpstr>
      <vt:lpstr>Elementos de Conteúdo</vt:lpstr>
      <vt:lpstr>Pensamento Integrado</vt:lpstr>
      <vt:lpstr>Piloto: Ministério da Fazenda</vt:lpstr>
      <vt:lpstr>Piloto: Ministério da Fazenda</vt:lpstr>
      <vt:lpstr>Decisão Normativa TCU 170/2018</vt:lpstr>
      <vt:lpstr>Decisão Normativa TCU 170/2018</vt:lpstr>
      <vt:lpstr>Mensagem do dirigente máximo</vt:lpstr>
      <vt:lpstr>Mensagem do dirigente máximo</vt:lpstr>
      <vt:lpstr>Visão geral e ambiente externo</vt:lpstr>
      <vt:lpstr>Visão geral e ambiente externo</vt:lpstr>
      <vt:lpstr>Planejamento estratégico e governança</vt:lpstr>
      <vt:lpstr>Planejamento estratégico e governança</vt:lpstr>
      <vt:lpstr>Planejamento estratégico e governança</vt:lpstr>
      <vt:lpstr>Gestão de riscos e controles internos</vt:lpstr>
      <vt:lpstr>Gestão de riscos e controles internos</vt:lpstr>
      <vt:lpstr>Gestão de riscos e controles internos</vt:lpstr>
      <vt:lpstr>Resultados da Gestão</vt:lpstr>
      <vt:lpstr>Resultados da Gestão</vt:lpstr>
      <vt:lpstr>Resultados da Gestão</vt:lpstr>
      <vt:lpstr>Alocação de recursos e áreas especiais de gestão</vt:lpstr>
      <vt:lpstr>Alocação de recursos e áreas especiais de gestão</vt:lpstr>
      <vt:lpstr>Demonstrações Contábeis</vt:lpstr>
      <vt:lpstr>Outras informações relevantes</vt:lpstr>
      <vt:lpstr>Apresentação do PowerPoint</vt:lpstr>
    </vt:vector>
  </TitlesOfParts>
  <Company>TCU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Franca de Araujo</dc:creator>
  <cp:lastModifiedBy>Rafael Encinas</cp:lastModifiedBy>
  <cp:revision>27</cp:revision>
  <dcterms:created xsi:type="dcterms:W3CDTF">2017-08-17T18:26:50Z</dcterms:created>
  <dcterms:modified xsi:type="dcterms:W3CDTF">2018-11-07T17:48:55Z</dcterms:modified>
</cp:coreProperties>
</file>